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56" r:id="rId5"/>
    <p:sldId id="258" r:id="rId6"/>
    <p:sldId id="259" r:id="rId7"/>
    <p:sldId id="260" r:id="rId8"/>
    <p:sldId id="261" r:id="rId9"/>
    <p:sldId id="262"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97AC"/>
    <a:srgbClr val="3577C1"/>
    <a:srgbClr val="65ECDA"/>
    <a:srgbClr val="A733F6"/>
    <a:srgbClr val="E66A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p:restoredTop sz="69930" autoAdjust="0"/>
  </p:normalViewPr>
  <p:slideViewPr>
    <p:cSldViewPr snapToGrid="0">
      <p:cViewPr>
        <p:scale>
          <a:sx n="96" d="100"/>
          <a:sy n="96" d="100"/>
        </p:scale>
        <p:origin x="70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867A5-B95A-4B72-9227-C20C5BFDF6C5}"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7E9E8BCE-053C-4855-BF70-6A4A37E869DF}">
      <dgm:prSet/>
      <dgm:spPr/>
      <dgm:t>
        <a:bodyPr/>
        <a:lstStyle/>
        <a:p>
          <a:r>
            <a:rPr lang="en-US"/>
            <a:t>HOSPITALS</a:t>
          </a:r>
        </a:p>
      </dgm:t>
    </dgm:pt>
    <dgm:pt modelId="{25FB8691-5D12-4A61-B6D9-4A65D19DC52C}" type="parTrans" cxnId="{DD8C0D9E-4341-4FEC-AE98-AFFBF851A6D3}">
      <dgm:prSet/>
      <dgm:spPr/>
      <dgm:t>
        <a:bodyPr/>
        <a:lstStyle/>
        <a:p>
          <a:endParaRPr lang="en-US"/>
        </a:p>
      </dgm:t>
    </dgm:pt>
    <dgm:pt modelId="{3C291EA3-F747-4AAB-BCE6-15A5D6454B86}" type="sibTrans" cxnId="{DD8C0D9E-4341-4FEC-AE98-AFFBF851A6D3}">
      <dgm:prSet/>
      <dgm:spPr/>
      <dgm:t>
        <a:bodyPr/>
        <a:lstStyle/>
        <a:p>
          <a:endParaRPr lang="en-US"/>
        </a:p>
      </dgm:t>
    </dgm:pt>
    <dgm:pt modelId="{D76EE044-968F-476C-9324-A48CA535300B}">
      <dgm:prSet/>
      <dgm:spPr/>
      <dgm:t>
        <a:bodyPr/>
        <a:lstStyle/>
        <a:p>
          <a:r>
            <a:rPr lang="en-US"/>
            <a:t>INTENSIVE CARE UNITS</a:t>
          </a:r>
        </a:p>
      </dgm:t>
    </dgm:pt>
    <dgm:pt modelId="{19F35EEB-AE35-4AED-9453-929631C2B971}" type="parTrans" cxnId="{ED5BC553-D061-4476-BA33-711089DD23EF}">
      <dgm:prSet/>
      <dgm:spPr/>
      <dgm:t>
        <a:bodyPr/>
        <a:lstStyle/>
        <a:p>
          <a:endParaRPr lang="en-US"/>
        </a:p>
      </dgm:t>
    </dgm:pt>
    <dgm:pt modelId="{0B5F522D-5C12-431F-A988-F70240669FD5}" type="sibTrans" cxnId="{ED5BC553-D061-4476-BA33-711089DD23EF}">
      <dgm:prSet/>
      <dgm:spPr/>
      <dgm:t>
        <a:bodyPr/>
        <a:lstStyle/>
        <a:p>
          <a:endParaRPr lang="en-US"/>
        </a:p>
      </dgm:t>
    </dgm:pt>
    <dgm:pt modelId="{2823935A-3391-491B-A964-DB6059BE86A6}">
      <dgm:prSet/>
      <dgm:spPr/>
      <dgm:t>
        <a:bodyPr/>
        <a:lstStyle/>
        <a:p>
          <a:r>
            <a:rPr lang="en-US"/>
            <a:t>EMERGENCY ROOMS</a:t>
          </a:r>
        </a:p>
      </dgm:t>
    </dgm:pt>
    <dgm:pt modelId="{D21A06FF-49B1-445A-9B97-62CC88723185}" type="parTrans" cxnId="{8DC0D347-4FE9-432E-B6AA-9EE5268B1F1D}">
      <dgm:prSet/>
      <dgm:spPr/>
      <dgm:t>
        <a:bodyPr/>
        <a:lstStyle/>
        <a:p>
          <a:endParaRPr lang="en-US"/>
        </a:p>
      </dgm:t>
    </dgm:pt>
    <dgm:pt modelId="{E4901143-91D7-4B48-A3C7-ABA635337DF0}" type="sibTrans" cxnId="{8DC0D347-4FE9-432E-B6AA-9EE5268B1F1D}">
      <dgm:prSet/>
      <dgm:spPr/>
      <dgm:t>
        <a:bodyPr/>
        <a:lstStyle/>
        <a:p>
          <a:endParaRPr lang="en-US"/>
        </a:p>
      </dgm:t>
    </dgm:pt>
    <dgm:pt modelId="{1EA6A731-4557-4DBA-9B6E-39ED7674A2C0}">
      <dgm:prSet/>
      <dgm:spPr/>
      <dgm:t>
        <a:bodyPr/>
        <a:lstStyle/>
        <a:p>
          <a:r>
            <a:rPr lang="en-US"/>
            <a:t>NEWBORN AND PEDIATRIC UNITS</a:t>
          </a:r>
        </a:p>
      </dgm:t>
    </dgm:pt>
    <dgm:pt modelId="{D3688B24-6DC6-438A-8FD8-A67F9379925D}" type="parTrans" cxnId="{E0C67A38-7600-47E2-AB10-C9C7F850392E}">
      <dgm:prSet/>
      <dgm:spPr/>
      <dgm:t>
        <a:bodyPr/>
        <a:lstStyle/>
        <a:p>
          <a:endParaRPr lang="en-US"/>
        </a:p>
      </dgm:t>
    </dgm:pt>
    <dgm:pt modelId="{6C03A313-EB53-4C3E-9FA7-8B8930DE5115}" type="sibTrans" cxnId="{E0C67A38-7600-47E2-AB10-C9C7F850392E}">
      <dgm:prSet/>
      <dgm:spPr/>
      <dgm:t>
        <a:bodyPr/>
        <a:lstStyle/>
        <a:p>
          <a:endParaRPr lang="en-US"/>
        </a:p>
      </dgm:t>
    </dgm:pt>
    <dgm:pt modelId="{CC5D1D8F-2B76-4B99-AC7E-4BA06872ADF7}">
      <dgm:prSet/>
      <dgm:spPr/>
      <dgm:t>
        <a:bodyPr/>
        <a:lstStyle/>
        <a:p>
          <a:r>
            <a:rPr lang="en-US"/>
            <a:t>OPERATING ROOMS</a:t>
          </a:r>
        </a:p>
      </dgm:t>
    </dgm:pt>
    <dgm:pt modelId="{39803E12-D72A-439F-BA03-262F22F02045}" type="parTrans" cxnId="{059528E5-7BDE-4E3B-AD66-1197157A0897}">
      <dgm:prSet/>
      <dgm:spPr/>
      <dgm:t>
        <a:bodyPr/>
        <a:lstStyle/>
        <a:p>
          <a:endParaRPr lang="en-US"/>
        </a:p>
      </dgm:t>
    </dgm:pt>
    <dgm:pt modelId="{5D512708-17BE-447C-BFC9-A738C922C053}" type="sibTrans" cxnId="{059528E5-7BDE-4E3B-AD66-1197157A0897}">
      <dgm:prSet/>
      <dgm:spPr/>
      <dgm:t>
        <a:bodyPr/>
        <a:lstStyle/>
        <a:p>
          <a:endParaRPr lang="en-US"/>
        </a:p>
      </dgm:t>
    </dgm:pt>
    <dgm:pt modelId="{6997BF75-756F-436C-B095-05A02EEBE5ED}">
      <dgm:prSet/>
      <dgm:spPr/>
      <dgm:t>
        <a:bodyPr/>
        <a:lstStyle/>
        <a:p>
          <a:r>
            <a:rPr lang="en-US"/>
            <a:t>PATIENT’S HOMES</a:t>
          </a:r>
        </a:p>
      </dgm:t>
    </dgm:pt>
    <dgm:pt modelId="{12E6B108-D760-428C-BE2C-5A0CE6167536}" type="parTrans" cxnId="{8E45CAB8-771C-4D4A-B5A2-8AC2DF71CB8D}">
      <dgm:prSet/>
      <dgm:spPr/>
      <dgm:t>
        <a:bodyPr/>
        <a:lstStyle/>
        <a:p>
          <a:endParaRPr lang="en-US"/>
        </a:p>
      </dgm:t>
    </dgm:pt>
    <dgm:pt modelId="{647E49E9-50E5-4C39-90DA-D83D884C3E26}" type="sibTrans" cxnId="{8E45CAB8-771C-4D4A-B5A2-8AC2DF71CB8D}">
      <dgm:prSet/>
      <dgm:spPr/>
      <dgm:t>
        <a:bodyPr/>
        <a:lstStyle/>
        <a:p>
          <a:endParaRPr lang="en-US"/>
        </a:p>
      </dgm:t>
    </dgm:pt>
    <dgm:pt modelId="{9B889681-1461-4907-87BC-BE40380FF55D}">
      <dgm:prSet/>
      <dgm:spPr/>
      <dgm:t>
        <a:bodyPr/>
        <a:lstStyle/>
        <a:p>
          <a:r>
            <a:rPr lang="en-US"/>
            <a:t>SLEEP LABORATORIES</a:t>
          </a:r>
        </a:p>
      </dgm:t>
    </dgm:pt>
    <dgm:pt modelId="{18B52293-2D67-41DA-AF51-14973498A482}" type="parTrans" cxnId="{41AFF090-005D-448D-A249-8C055D070077}">
      <dgm:prSet/>
      <dgm:spPr/>
      <dgm:t>
        <a:bodyPr/>
        <a:lstStyle/>
        <a:p>
          <a:endParaRPr lang="en-US"/>
        </a:p>
      </dgm:t>
    </dgm:pt>
    <dgm:pt modelId="{FEB19171-8D71-4F7A-8668-C8BC6C8F7F88}" type="sibTrans" cxnId="{41AFF090-005D-448D-A249-8C055D070077}">
      <dgm:prSet/>
      <dgm:spPr/>
      <dgm:t>
        <a:bodyPr/>
        <a:lstStyle/>
        <a:p>
          <a:endParaRPr lang="en-US"/>
        </a:p>
      </dgm:t>
    </dgm:pt>
    <dgm:pt modelId="{1E6C1119-2F35-41ED-AF0B-6D3F73C349D2}">
      <dgm:prSet/>
      <dgm:spPr/>
      <dgm:t>
        <a:bodyPr/>
        <a:lstStyle/>
        <a:p>
          <a:r>
            <a:rPr lang="en-US"/>
            <a:t>SKILLED NURSING FACILITIES</a:t>
          </a:r>
        </a:p>
      </dgm:t>
    </dgm:pt>
    <dgm:pt modelId="{1C5A65DD-8B3A-43BA-9F9A-8572F008A373}" type="parTrans" cxnId="{3E204B1C-978E-47CA-B028-EE054073975E}">
      <dgm:prSet/>
      <dgm:spPr/>
      <dgm:t>
        <a:bodyPr/>
        <a:lstStyle/>
        <a:p>
          <a:endParaRPr lang="en-US"/>
        </a:p>
      </dgm:t>
    </dgm:pt>
    <dgm:pt modelId="{5B1F73FD-218C-4103-BE39-0A1A85E14D2C}" type="sibTrans" cxnId="{3E204B1C-978E-47CA-B028-EE054073975E}">
      <dgm:prSet/>
      <dgm:spPr/>
      <dgm:t>
        <a:bodyPr/>
        <a:lstStyle/>
        <a:p>
          <a:endParaRPr lang="en-US"/>
        </a:p>
      </dgm:t>
    </dgm:pt>
    <dgm:pt modelId="{D5F18593-F3A8-4431-A791-7A13BED318C9}">
      <dgm:prSet/>
      <dgm:spPr/>
      <dgm:t>
        <a:bodyPr/>
        <a:lstStyle/>
        <a:p>
          <a:r>
            <a:rPr lang="en-US"/>
            <a:t>DOCTOR’S OFFICES</a:t>
          </a:r>
        </a:p>
      </dgm:t>
    </dgm:pt>
    <dgm:pt modelId="{A8E12D21-D2FE-4DBE-89F1-B9A8012BCC92}" type="parTrans" cxnId="{C8AECD39-3DD3-4B6B-8D10-E45CE883EA17}">
      <dgm:prSet/>
      <dgm:spPr/>
      <dgm:t>
        <a:bodyPr/>
        <a:lstStyle/>
        <a:p>
          <a:endParaRPr lang="en-US"/>
        </a:p>
      </dgm:t>
    </dgm:pt>
    <dgm:pt modelId="{55107B5A-6858-42CF-8DC4-208CE76EF54D}" type="sibTrans" cxnId="{C8AECD39-3DD3-4B6B-8D10-E45CE883EA17}">
      <dgm:prSet/>
      <dgm:spPr/>
      <dgm:t>
        <a:bodyPr/>
        <a:lstStyle/>
        <a:p>
          <a:endParaRPr lang="en-US"/>
        </a:p>
      </dgm:t>
    </dgm:pt>
    <dgm:pt modelId="{E6C01B0B-1DB1-4F65-808F-89CAEE80CFA3}">
      <dgm:prSet/>
      <dgm:spPr/>
      <dgm:t>
        <a:bodyPr/>
        <a:lstStyle/>
        <a:p>
          <a:r>
            <a:rPr lang="en-US"/>
            <a:t>ASTHMA EDUCATION PROGRAMS</a:t>
          </a:r>
        </a:p>
      </dgm:t>
    </dgm:pt>
    <dgm:pt modelId="{7405303F-9111-4F4D-BA2B-2FEE1F19E6FE}" type="parTrans" cxnId="{BACA4C33-9964-499D-A00A-63989A69B928}">
      <dgm:prSet/>
      <dgm:spPr/>
      <dgm:t>
        <a:bodyPr/>
        <a:lstStyle/>
        <a:p>
          <a:endParaRPr lang="en-US"/>
        </a:p>
      </dgm:t>
    </dgm:pt>
    <dgm:pt modelId="{B56F8964-170A-4FB8-B2A1-F8FC756FA886}" type="sibTrans" cxnId="{BACA4C33-9964-499D-A00A-63989A69B928}">
      <dgm:prSet/>
      <dgm:spPr/>
      <dgm:t>
        <a:bodyPr/>
        <a:lstStyle/>
        <a:p>
          <a:endParaRPr lang="en-US"/>
        </a:p>
      </dgm:t>
    </dgm:pt>
    <dgm:pt modelId="{B566E956-DD7D-444E-82E6-8FB1DF7E4C32}">
      <dgm:prSet/>
      <dgm:spPr/>
      <dgm:t>
        <a:bodyPr/>
        <a:lstStyle/>
        <a:p>
          <a:r>
            <a:rPr lang="en-US"/>
            <a:t>SMOKING CESSATION PROGRAMS</a:t>
          </a:r>
        </a:p>
      </dgm:t>
    </dgm:pt>
    <dgm:pt modelId="{0C4E5C91-2B96-49D6-AAB6-4F24FB4180C3}" type="parTrans" cxnId="{48CEA75E-71E6-4D3E-861F-CD956FB262EB}">
      <dgm:prSet/>
      <dgm:spPr/>
      <dgm:t>
        <a:bodyPr/>
        <a:lstStyle/>
        <a:p>
          <a:endParaRPr lang="en-US"/>
        </a:p>
      </dgm:t>
    </dgm:pt>
    <dgm:pt modelId="{861F3799-D48D-4850-B5B7-F06915C22A93}" type="sibTrans" cxnId="{48CEA75E-71E6-4D3E-861F-CD956FB262EB}">
      <dgm:prSet/>
      <dgm:spPr/>
      <dgm:t>
        <a:bodyPr/>
        <a:lstStyle/>
        <a:p>
          <a:endParaRPr lang="en-US"/>
        </a:p>
      </dgm:t>
    </dgm:pt>
    <dgm:pt modelId="{6C494E73-1418-4B7A-8F50-8A86C73C0238}">
      <dgm:prSet/>
      <dgm:spPr/>
      <dgm:t>
        <a:bodyPr/>
        <a:lstStyle/>
        <a:p>
          <a:r>
            <a:rPr lang="en-US"/>
            <a:t>AIR TRANSPORT AND AMBULANCE PROGRAMS</a:t>
          </a:r>
        </a:p>
      </dgm:t>
    </dgm:pt>
    <dgm:pt modelId="{A6F1D9D2-E048-4339-9003-448FD95BB0F3}" type="parTrans" cxnId="{5856C038-CCCC-4D46-8DD6-0A2EA8A83557}">
      <dgm:prSet/>
      <dgm:spPr/>
      <dgm:t>
        <a:bodyPr/>
        <a:lstStyle/>
        <a:p>
          <a:endParaRPr lang="en-US"/>
        </a:p>
      </dgm:t>
    </dgm:pt>
    <dgm:pt modelId="{F8509239-434B-48BD-A60D-BAEAE98D6B20}" type="sibTrans" cxnId="{5856C038-CCCC-4D46-8DD6-0A2EA8A83557}">
      <dgm:prSet/>
      <dgm:spPr/>
      <dgm:t>
        <a:bodyPr/>
        <a:lstStyle/>
        <a:p>
          <a:endParaRPr lang="en-US"/>
        </a:p>
      </dgm:t>
    </dgm:pt>
    <dgm:pt modelId="{6A714CC7-EC5C-4FB4-88B8-BE7678BB72FF}">
      <dgm:prSet/>
      <dgm:spPr/>
      <dgm:t>
        <a:bodyPr/>
        <a:lstStyle/>
        <a:p>
          <a:r>
            <a:rPr lang="en-US"/>
            <a:t>CASE MANAGEMENT PROGRAMS</a:t>
          </a:r>
        </a:p>
      </dgm:t>
    </dgm:pt>
    <dgm:pt modelId="{F678DA55-A3DB-4A52-A909-93D605F8593A}" type="parTrans" cxnId="{05468962-7195-4E12-B9F8-23053425C5B7}">
      <dgm:prSet/>
      <dgm:spPr/>
      <dgm:t>
        <a:bodyPr/>
        <a:lstStyle/>
        <a:p>
          <a:endParaRPr lang="en-US"/>
        </a:p>
      </dgm:t>
    </dgm:pt>
    <dgm:pt modelId="{3D2BE56F-6504-4485-8698-AFB99FCB22F3}" type="sibTrans" cxnId="{05468962-7195-4E12-B9F8-23053425C5B7}">
      <dgm:prSet/>
      <dgm:spPr/>
      <dgm:t>
        <a:bodyPr/>
        <a:lstStyle/>
        <a:p>
          <a:endParaRPr lang="en-US"/>
        </a:p>
      </dgm:t>
    </dgm:pt>
    <dgm:pt modelId="{A265C042-4A52-4747-8F43-63E479C211DC}" type="pres">
      <dgm:prSet presAssocID="{773867A5-B95A-4B72-9227-C20C5BFDF6C5}" presName="diagram" presStyleCnt="0">
        <dgm:presLayoutVars>
          <dgm:dir/>
          <dgm:resizeHandles val="exact"/>
        </dgm:presLayoutVars>
      </dgm:prSet>
      <dgm:spPr/>
    </dgm:pt>
    <dgm:pt modelId="{83437E29-8AA5-4471-9CA2-67690B3F9E9B}" type="pres">
      <dgm:prSet presAssocID="{7E9E8BCE-053C-4855-BF70-6A4A37E869DF}" presName="node" presStyleLbl="node1" presStyleIdx="0" presStyleCnt="13">
        <dgm:presLayoutVars>
          <dgm:bulletEnabled val="1"/>
        </dgm:presLayoutVars>
      </dgm:prSet>
      <dgm:spPr/>
    </dgm:pt>
    <dgm:pt modelId="{587E4E8A-9E3C-4EC1-8DAD-38DCDBDE388D}" type="pres">
      <dgm:prSet presAssocID="{3C291EA3-F747-4AAB-BCE6-15A5D6454B86}" presName="sibTrans" presStyleCnt="0"/>
      <dgm:spPr/>
    </dgm:pt>
    <dgm:pt modelId="{239628C8-9EC4-4ACD-9EB4-28DF04240093}" type="pres">
      <dgm:prSet presAssocID="{D76EE044-968F-476C-9324-A48CA535300B}" presName="node" presStyleLbl="node1" presStyleIdx="1" presStyleCnt="13">
        <dgm:presLayoutVars>
          <dgm:bulletEnabled val="1"/>
        </dgm:presLayoutVars>
      </dgm:prSet>
      <dgm:spPr/>
    </dgm:pt>
    <dgm:pt modelId="{7450B0F0-972C-4837-9AE4-ABC3F667E081}" type="pres">
      <dgm:prSet presAssocID="{0B5F522D-5C12-431F-A988-F70240669FD5}" presName="sibTrans" presStyleCnt="0"/>
      <dgm:spPr/>
    </dgm:pt>
    <dgm:pt modelId="{67254F3C-753B-442D-884D-D48AC3FEAF93}" type="pres">
      <dgm:prSet presAssocID="{2823935A-3391-491B-A964-DB6059BE86A6}" presName="node" presStyleLbl="node1" presStyleIdx="2" presStyleCnt="13">
        <dgm:presLayoutVars>
          <dgm:bulletEnabled val="1"/>
        </dgm:presLayoutVars>
      </dgm:prSet>
      <dgm:spPr/>
    </dgm:pt>
    <dgm:pt modelId="{9705A8A2-1487-40C8-90E3-209F87EDC348}" type="pres">
      <dgm:prSet presAssocID="{E4901143-91D7-4B48-A3C7-ABA635337DF0}" presName="sibTrans" presStyleCnt="0"/>
      <dgm:spPr/>
    </dgm:pt>
    <dgm:pt modelId="{962285D3-C581-4EE1-88A5-B26AD84B9681}" type="pres">
      <dgm:prSet presAssocID="{1EA6A731-4557-4DBA-9B6E-39ED7674A2C0}" presName="node" presStyleLbl="node1" presStyleIdx="3" presStyleCnt="13">
        <dgm:presLayoutVars>
          <dgm:bulletEnabled val="1"/>
        </dgm:presLayoutVars>
      </dgm:prSet>
      <dgm:spPr/>
    </dgm:pt>
    <dgm:pt modelId="{F2FC4B4D-9647-41FF-A612-F2228D0D8EEE}" type="pres">
      <dgm:prSet presAssocID="{6C03A313-EB53-4C3E-9FA7-8B8930DE5115}" presName="sibTrans" presStyleCnt="0"/>
      <dgm:spPr/>
    </dgm:pt>
    <dgm:pt modelId="{964CE5D2-8DB5-48E9-8C24-79976B9F749D}" type="pres">
      <dgm:prSet presAssocID="{CC5D1D8F-2B76-4B99-AC7E-4BA06872ADF7}" presName="node" presStyleLbl="node1" presStyleIdx="4" presStyleCnt="13">
        <dgm:presLayoutVars>
          <dgm:bulletEnabled val="1"/>
        </dgm:presLayoutVars>
      </dgm:prSet>
      <dgm:spPr/>
    </dgm:pt>
    <dgm:pt modelId="{303AB96D-D338-4EE0-B5F1-EBEF82685027}" type="pres">
      <dgm:prSet presAssocID="{5D512708-17BE-447C-BFC9-A738C922C053}" presName="sibTrans" presStyleCnt="0"/>
      <dgm:spPr/>
    </dgm:pt>
    <dgm:pt modelId="{7FD6A578-6B9D-46A7-9D98-7B57B4FAFAFA}" type="pres">
      <dgm:prSet presAssocID="{6997BF75-756F-436C-B095-05A02EEBE5ED}" presName="node" presStyleLbl="node1" presStyleIdx="5" presStyleCnt="13">
        <dgm:presLayoutVars>
          <dgm:bulletEnabled val="1"/>
        </dgm:presLayoutVars>
      </dgm:prSet>
      <dgm:spPr/>
    </dgm:pt>
    <dgm:pt modelId="{0B3D747B-F0D3-4D3C-AFF9-6B55A2A1C2F5}" type="pres">
      <dgm:prSet presAssocID="{647E49E9-50E5-4C39-90DA-D83D884C3E26}" presName="sibTrans" presStyleCnt="0"/>
      <dgm:spPr/>
    </dgm:pt>
    <dgm:pt modelId="{E1713D12-0737-4723-AC6B-FF8F166C6387}" type="pres">
      <dgm:prSet presAssocID="{9B889681-1461-4907-87BC-BE40380FF55D}" presName="node" presStyleLbl="node1" presStyleIdx="6" presStyleCnt="13">
        <dgm:presLayoutVars>
          <dgm:bulletEnabled val="1"/>
        </dgm:presLayoutVars>
      </dgm:prSet>
      <dgm:spPr/>
    </dgm:pt>
    <dgm:pt modelId="{6EC407AC-C1D1-4DBB-BC8C-A8C4626CFFD0}" type="pres">
      <dgm:prSet presAssocID="{FEB19171-8D71-4F7A-8668-C8BC6C8F7F88}" presName="sibTrans" presStyleCnt="0"/>
      <dgm:spPr/>
    </dgm:pt>
    <dgm:pt modelId="{24A22274-7DFA-466A-BA57-D67F1C0D3055}" type="pres">
      <dgm:prSet presAssocID="{1E6C1119-2F35-41ED-AF0B-6D3F73C349D2}" presName="node" presStyleLbl="node1" presStyleIdx="7" presStyleCnt="13">
        <dgm:presLayoutVars>
          <dgm:bulletEnabled val="1"/>
        </dgm:presLayoutVars>
      </dgm:prSet>
      <dgm:spPr/>
    </dgm:pt>
    <dgm:pt modelId="{0F3E855B-5C31-4109-9945-880030BED346}" type="pres">
      <dgm:prSet presAssocID="{5B1F73FD-218C-4103-BE39-0A1A85E14D2C}" presName="sibTrans" presStyleCnt="0"/>
      <dgm:spPr/>
    </dgm:pt>
    <dgm:pt modelId="{230CDE87-5C6A-4CE6-AC19-E8FD693ED060}" type="pres">
      <dgm:prSet presAssocID="{D5F18593-F3A8-4431-A791-7A13BED318C9}" presName="node" presStyleLbl="node1" presStyleIdx="8" presStyleCnt="13">
        <dgm:presLayoutVars>
          <dgm:bulletEnabled val="1"/>
        </dgm:presLayoutVars>
      </dgm:prSet>
      <dgm:spPr/>
    </dgm:pt>
    <dgm:pt modelId="{74D6C8DF-2808-432B-BE36-BABA2E2FDD32}" type="pres">
      <dgm:prSet presAssocID="{55107B5A-6858-42CF-8DC4-208CE76EF54D}" presName="sibTrans" presStyleCnt="0"/>
      <dgm:spPr/>
    </dgm:pt>
    <dgm:pt modelId="{A5878605-7C57-46A8-9E0D-4C2759A55E6D}" type="pres">
      <dgm:prSet presAssocID="{E6C01B0B-1DB1-4F65-808F-89CAEE80CFA3}" presName="node" presStyleLbl="node1" presStyleIdx="9" presStyleCnt="13">
        <dgm:presLayoutVars>
          <dgm:bulletEnabled val="1"/>
        </dgm:presLayoutVars>
      </dgm:prSet>
      <dgm:spPr/>
    </dgm:pt>
    <dgm:pt modelId="{293A0879-EF49-4C18-9E3C-74750BEAC68E}" type="pres">
      <dgm:prSet presAssocID="{B56F8964-170A-4FB8-B2A1-F8FC756FA886}" presName="sibTrans" presStyleCnt="0"/>
      <dgm:spPr/>
    </dgm:pt>
    <dgm:pt modelId="{ED114EB5-74F1-4009-A0AA-22224564B4D3}" type="pres">
      <dgm:prSet presAssocID="{B566E956-DD7D-444E-82E6-8FB1DF7E4C32}" presName="node" presStyleLbl="node1" presStyleIdx="10" presStyleCnt="13">
        <dgm:presLayoutVars>
          <dgm:bulletEnabled val="1"/>
        </dgm:presLayoutVars>
      </dgm:prSet>
      <dgm:spPr/>
    </dgm:pt>
    <dgm:pt modelId="{3A66B3B7-3295-4B1E-9D20-7FB00A49771E}" type="pres">
      <dgm:prSet presAssocID="{861F3799-D48D-4850-B5B7-F06915C22A93}" presName="sibTrans" presStyleCnt="0"/>
      <dgm:spPr/>
    </dgm:pt>
    <dgm:pt modelId="{9224B44D-0440-4D4E-831D-CF74A77FB178}" type="pres">
      <dgm:prSet presAssocID="{6C494E73-1418-4B7A-8F50-8A86C73C0238}" presName="node" presStyleLbl="node1" presStyleIdx="11" presStyleCnt="13">
        <dgm:presLayoutVars>
          <dgm:bulletEnabled val="1"/>
        </dgm:presLayoutVars>
      </dgm:prSet>
      <dgm:spPr/>
    </dgm:pt>
    <dgm:pt modelId="{8697B90B-BEDE-4227-BE76-19BD3D1783F4}" type="pres">
      <dgm:prSet presAssocID="{F8509239-434B-48BD-A60D-BAEAE98D6B20}" presName="sibTrans" presStyleCnt="0"/>
      <dgm:spPr/>
    </dgm:pt>
    <dgm:pt modelId="{45DD403B-7D31-4C98-82AC-8C4899078884}" type="pres">
      <dgm:prSet presAssocID="{6A714CC7-EC5C-4FB4-88B8-BE7678BB72FF}" presName="node" presStyleLbl="node1" presStyleIdx="12" presStyleCnt="13">
        <dgm:presLayoutVars>
          <dgm:bulletEnabled val="1"/>
        </dgm:presLayoutVars>
      </dgm:prSet>
      <dgm:spPr/>
    </dgm:pt>
  </dgm:ptLst>
  <dgm:cxnLst>
    <dgm:cxn modelId="{4990B701-FD46-487C-9059-A62EAE73026C}" type="presOf" srcId="{1E6C1119-2F35-41ED-AF0B-6D3F73C349D2}" destId="{24A22274-7DFA-466A-BA57-D67F1C0D3055}" srcOrd="0" destOrd="0" presId="urn:microsoft.com/office/officeart/2005/8/layout/default"/>
    <dgm:cxn modelId="{5E07C617-A895-4BD7-8FAD-056D24C4376B}" type="presOf" srcId="{D76EE044-968F-476C-9324-A48CA535300B}" destId="{239628C8-9EC4-4ACD-9EB4-28DF04240093}" srcOrd="0" destOrd="0" presId="urn:microsoft.com/office/officeart/2005/8/layout/default"/>
    <dgm:cxn modelId="{3E204B1C-978E-47CA-B028-EE054073975E}" srcId="{773867A5-B95A-4B72-9227-C20C5BFDF6C5}" destId="{1E6C1119-2F35-41ED-AF0B-6D3F73C349D2}" srcOrd="7" destOrd="0" parTransId="{1C5A65DD-8B3A-43BA-9F9A-8572F008A373}" sibTransId="{5B1F73FD-218C-4103-BE39-0A1A85E14D2C}"/>
    <dgm:cxn modelId="{D9ED4E1C-98FF-47C5-A468-6E7FC4452C0A}" type="presOf" srcId="{6A714CC7-EC5C-4FB4-88B8-BE7678BB72FF}" destId="{45DD403B-7D31-4C98-82AC-8C4899078884}" srcOrd="0" destOrd="0" presId="urn:microsoft.com/office/officeart/2005/8/layout/default"/>
    <dgm:cxn modelId="{BACA4C33-9964-499D-A00A-63989A69B928}" srcId="{773867A5-B95A-4B72-9227-C20C5BFDF6C5}" destId="{E6C01B0B-1DB1-4F65-808F-89CAEE80CFA3}" srcOrd="9" destOrd="0" parTransId="{7405303F-9111-4F4D-BA2B-2FEE1F19E6FE}" sibTransId="{B56F8964-170A-4FB8-B2A1-F8FC756FA886}"/>
    <dgm:cxn modelId="{E0C67A38-7600-47E2-AB10-C9C7F850392E}" srcId="{773867A5-B95A-4B72-9227-C20C5BFDF6C5}" destId="{1EA6A731-4557-4DBA-9B6E-39ED7674A2C0}" srcOrd="3" destOrd="0" parTransId="{D3688B24-6DC6-438A-8FD8-A67F9379925D}" sibTransId="{6C03A313-EB53-4C3E-9FA7-8B8930DE5115}"/>
    <dgm:cxn modelId="{5856C038-CCCC-4D46-8DD6-0A2EA8A83557}" srcId="{773867A5-B95A-4B72-9227-C20C5BFDF6C5}" destId="{6C494E73-1418-4B7A-8F50-8A86C73C0238}" srcOrd="11" destOrd="0" parTransId="{A6F1D9D2-E048-4339-9003-448FD95BB0F3}" sibTransId="{F8509239-434B-48BD-A60D-BAEAE98D6B20}"/>
    <dgm:cxn modelId="{C8AECD39-3DD3-4B6B-8D10-E45CE883EA17}" srcId="{773867A5-B95A-4B72-9227-C20C5BFDF6C5}" destId="{D5F18593-F3A8-4431-A791-7A13BED318C9}" srcOrd="8" destOrd="0" parTransId="{A8E12D21-D2FE-4DBE-89F1-B9A8012BCC92}" sibTransId="{55107B5A-6858-42CF-8DC4-208CE76EF54D}"/>
    <dgm:cxn modelId="{48CEA75E-71E6-4D3E-861F-CD956FB262EB}" srcId="{773867A5-B95A-4B72-9227-C20C5BFDF6C5}" destId="{B566E956-DD7D-444E-82E6-8FB1DF7E4C32}" srcOrd="10" destOrd="0" parTransId="{0C4E5C91-2B96-49D6-AAB6-4F24FB4180C3}" sibTransId="{861F3799-D48D-4850-B5B7-F06915C22A93}"/>
    <dgm:cxn modelId="{05468962-7195-4E12-B9F8-23053425C5B7}" srcId="{773867A5-B95A-4B72-9227-C20C5BFDF6C5}" destId="{6A714CC7-EC5C-4FB4-88B8-BE7678BB72FF}" srcOrd="12" destOrd="0" parTransId="{F678DA55-A3DB-4A52-A909-93D605F8593A}" sibTransId="{3D2BE56F-6504-4485-8698-AFB99FCB22F3}"/>
    <dgm:cxn modelId="{DD6FA542-EBAE-45EE-BCB7-7738D5AC6950}" type="presOf" srcId="{CC5D1D8F-2B76-4B99-AC7E-4BA06872ADF7}" destId="{964CE5D2-8DB5-48E9-8C24-79976B9F749D}" srcOrd="0" destOrd="0" presId="urn:microsoft.com/office/officeart/2005/8/layout/default"/>
    <dgm:cxn modelId="{8DC0D347-4FE9-432E-B6AA-9EE5268B1F1D}" srcId="{773867A5-B95A-4B72-9227-C20C5BFDF6C5}" destId="{2823935A-3391-491B-A964-DB6059BE86A6}" srcOrd="2" destOrd="0" parTransId="{D21A06FF-49B1-445A-9B97-62CC88723185}" sibTransId="{E4901143-91D7-4B48-A3C7-ABA635337DF0}"/>
    <dgm:cxn modelId="{CB4B824F-01DD-4087-BF66-3EEBE78DC2ED}" type="presOf" srcId="{E6C01B0B-1DB1-4F65-808F-89CAEE80CFA3}" destId="{A5878605-7C57-46A8-9E0D-4C2759A55E6D}" srcOrd="0" destOrd="0" presId="urn:microsoft.com/office/officeart/2005/8/layout/default"/>
    <dgm:cxn modelId="{F985BD52-4DB2-402B-8E08-6644AA9CE296}" type="presOf" srcId="{B566E956-DD7D-444E-82E6-8FB1DF7E4C32}" destId="{ED114EB5-74F1-4009-A0AA-22224564B4D3}" srcOrd="0" destOrd="0" presId="urn:microsoft.com/office/officeart/2005/8/layout/default"/>
    <dgm:cxn modelId="{ED5BC553-D061-4476-BA33-711089DD23EF}" srcId="{773867A5-B95A-4B72-9227-C20C5BFDF6C5}" destId="{D76EE044-968F-476C-9324-A48CA535300B}" srcOrd="1" destOrd="0" parTransId="{19F35EEB-AE35-4AED-9453-929631C2B971}" sibTransId="{0B5F522D-5C12-431F-A988-F70240669FD5}"/>
    <dgm:cxn modelId="{5FB5907A-BCEC-4264-ADE6-FE92590AEF8A}" type="presOf" srcId="{6C494E73-1418-4B7A-8F50-8A86C73C0238}" destId="{9224B44D-0440-4D4E-831D-CF74A77FB178}" srcOrd="0" destOrd="0" presId="urn:microsoft.com/office/officeart/2005/8/layout/default"/>
    <dgm:cxn modelId="{289F1183-08DA-409D-BB00-6724B8BE4CE1}" type="presOf" srcId="{9B889681-1461-4907-87BC-BE40380FF55D}" destId="{E1713D12-0737-4723-AC6B-FF8F166C6387}" srcOrd="0" destOrd="0" presId="urn:microsoft.com/office/officeart/2005/8/layout/default"/>
    <dgm:cxn modelId="{41AFF090-005D-448D-A249-8C055D070077}" srcId="{773867A5-B95A-4B72-9227-C20C5BFDF6C5}" destId="{9B889681-1461-4907-87BC-BE40380FF55D}" srcOrd="6" destOrd="0" parTransId="{18B52293-2D67-41DA-AF51-14973498A482}" sibTransId="{FEB19171-8D71-4F7A-8668-C8BC6C8F7F88}"/>
    <dgm:cxn modelId="{DD8C0D9E-4341-4FEC-AE98-AFFBF851A6D3}" srcId="{773867A5-B95A-4B72-9227-C20C5BFDF6C5}" destId="{7E9E8BCE-053C-4855-BF70-6A4A37E869DF}" srcOrd="0" destOrd="0" parTransId="{25FB8691-5D12-4A61-B6D9-4A65D19DC52C}" sibTransId="{3C291EA3-F747-4AAB-BCE6-15A5D6454B86}"/>
    <dgm:cxn modelId="{734684A1-4409-4856-8356-5E2A9BC02381}" type="presOf" srcId="{7E9E8BCE-053C-4855-BF70-6A4A37E869DF}" destId="{83437E29-8AA5-4471-9CA2-67690B3F9E9B}" srcOrd="0" destOrd="0" presId="urn:microsoft.com/office/officeart/2005/8/layout/default"/>
    <dgm:cxn modelId="{8E45CAB8-771C-4D4A-B5A2-8AC2DF71CB8D}" srcId="{773867A5-B95A-4B72-9227-C20C5BFDF6C5}" destId="{6997BF75-756F-436C-B095-05A02EEBE5ED}" srcOrd="5" destOrd="0" parTransId="{12E6B108-D760-428C-BE2C-5A0CE6167536}" sibTransId="{647E49E9-50E5-4C39-90DA-D83D884C3E26}"/>
    <dgm:cxn modelId="{57CD9EBE-71A9-4494-BFC6-335AA5F47F2F}" type="presOf" srcId="{1EA6A731-4557-4DBA-9B6E-39ED7674A2C0}" destId="{962285D3-C581-4EE1-88A5-B26AD84B9681}" srcOrd="0" destOrd="0" presId="urn:microsoft.com/office/officeart/2005/8/layout/default"/>
    <dgm:cxn modelId="{1F9D4AC5-85AC-47C6-A4C6-84F349E28265}" type="presOf" srcId="{773867A5-B95A-4B72-9227-C20C5BFDF6C5}" destId="{A265C042-4A52-4747-8F43-63E479C211DC}" srcOrd="0" destOrd="0" presId="urn:microsoft.com/office/officeart/2005/8/layout/default"/>
    <dgm:cxn modelId="{8E2A6CD4-79FF-42C5-A2F3-1B8431203B68}" type="presOf" srcId="{2823935A-3391-491B-A964-DB6059BE86A6}" destId="{67254F3C-753B-442D-884D-D48AC3FEAF93}" srcOrd="0" destOrd="0" presId="urn:microsoft.com/office/officeart/2005/8/layout/default"/>
    <dgm:cxn modelId="{BD61A4D9-CAF8-49D5-8EFD-AC7772A0D19B}" type="presOf" srcId="{D5F18593-F3A8-4431-A791-7A13BED318C9}" destId="{230CDE87-5C6A-4CE6-AC19-E8FD693ED060}" srcOrd="0" destOrd="0" presId="urn:microsoft.com/office/officeart/2005/8/layout/default"/>
    <dgm:cxn modelId="{B6D0C5DF-B0D0-4C7B-8F07-16421F4F10E7}" type="presOf" srcId="{6997BF75-756F-436C-B095-05A02EEBE5ED}" destId="{7FD6A578-6B9D-46A7-9D98-7B57B4FAFAFA}" srcOrd="0" destOrd="0" presId="urn:microsoft.com/office/officeart/2005/8/layout/default"/>
    <dgm:cxn modelId="{059528E5-7BDE-4E3B-AD66-1197157A0897}" srcId="{773867A5-B95A-4B72-9227-C20C5BFDF6C5}" destId="{CC5D1D8F-2B76-4B99-AC7E-4BA06872ADF7}" srcOrd="4" destOrd="0" parTransId="{39803E12-D72A-439F-BA03-262F22F02045}" sibTransId="{5D512708-17BE-447C-BFC9-A738C922C053}"/>
    <dgm:cxn modelId="{E0A36BA8-C15C-4161-83E1-B44809007761}" type="presParOf" srcId="{A265C042-4A52-4747-8F43-63E479C211DC}" destId="{83437E29-8AA5-4471-9CA2-67690B3F9E9B}" srcOrd="0" destOrd="0" presId="urn:microsoft.com/office/officeart/2005/8/layout/default"/>
    <dgm:cxn modelId="{F0BBD96D-ADB3-456B-A762-3EAEC5B087F5}" type="presParOf" srcId="{A265C042-4A52-4747-8F43-63E479C211DC}" destId="{587E4E8A-9E3C-4EC1-8DAD-38DCDBDE388D}" srcOrd="1" destOrd="0" presId="urn:microsoft.com/office/officeart/2005/8/layout/default"/>
    <dgm:cxn modelId="{824E6601-678D-422C-B5FB-57414F30F25C}" type="presParOf" srcId="{A265C042-4A52-4747-8F43-63E479C211DC}" destId="{239628C8-9EC4-4ACD-9EB4-28DF04240093}" srcOrd="2" destOrd="0" presId="urn:microsoft.com/office/officeart/2005/8/layout/default"/>
    <dgm:cxn modelId="{F0192C16-8903-48B5-BF8E-F3CFF3D1E817}" type="presParOf" srcId="{A265C042-4A52-4747-8F43-63E479C211DC}" destId="{7450B0F0-972C-4837-9AE4-ABC3F667E081}" srcOrd="3" destOrd="0" presId="urn:microsoft.com/office/officeart/2005/8/layout/default"/>
    <dgm:cxn modelId="{0B24A9D3-B8F4-431D-9785-3B7B82CFA346}" type="presParOf" srcId="{A265C042-4A52-4747-8F43-63E479C211DC}" destId="{67254F3C-753B-442D-884D-D48AC3FEAF93}" srcOrd="4" destOrd="0" presId="urn:microsoft.com/office/officeart/2005/8/layout/default"/>
    <dgm:cxn modelId="{AE5C6A51-0818-4216-874F-EC5B96DB0D42}" type="presParOf" srcId="{A265C042-4A52-4747-8F43-63E479C211DC}" destId="{9705A8A2-1487-40C8-90E3-209F87EDC348}" srcOrd="5" destOrd="0" presId="urn:microsoft.com/office/officeart/2005/8/layout/default"/>
    <dgm:cxn modelId="{0FE636BD-2C30-4299-BC8A-090CEAB6A0B8}" type="presParOf" srcId="{A265C042-4A52-4747-8F43-63E479C211DC}" destId="{962285D3-C581-4EE1-88A5-B26AD84B9681}" srcOrd="6" destOrd="0" presId="urn:microsoft.com/office/officeart/2005/8/layout/default"/>
    <dgm:cxn modelId="{7B9EF02B-7208-44F4-829D-BEC7C2D690F2}" type="presParOf" srcId="{A265C042-4A52-4747-8F43-63E479C211DC}" destId="{F2FC4B4D-9647-41FF-A612-F2228D0D8EEE}" srcOrd="7" destOrd="0" presId="urn:microsoft.com/office/officeart/2005/8/layout/default"/>
    <dgm:cxn modelId="{A4D45E63-2E9E-474B-B95B-8F65936DFCA7}" type="presParOf" srcId="{A265C042-4A52-4747-8F43-63E479C211DC}" destId="{964CE5D2-8DB5-48E9-8C24-79976B9F749D}" srcOrd="8" destOrd="0" presId="urn:microsoft.com/office/officeart/2005/8/layout/default"/>
    <dgm:cxn modelId="{81801C5F-E351-48EB-A55A-77DEABC8FF05}" type="presParOf" srcId="{A265C042-4A52-4747-8F43-63E479C211DC}" destId="{303AB96D-D338-4EE0-B5F1-EBEF82685027}" srcOrd="9" destOrd="0" presId="urn:microsoft.com/office/officeart/2005/8/layout/default"/>
    <dgm:cxn modelId="{95A02B6C-0500-444C-AFC3-E84499FE4147}" type="presParOf" srcId="{A265C042-4A52-4747-8F43-63E479C211DC}" destId="{7FD6A578-6B9D-46A7-9D98-7B57B4FAFAFA}" srcOrd="10" destOrd="0" presId="urn:microsoft.com/office/officeart/2005/8/layout/default"/>
    <dgm:cxn modelId="{C0F43999-0CF8-4F43-88FE-19EFD81BE81E}" type="presParOf" srcId="{A265C042-4A52-4747-8F43-63E479C211DC}" destId="{0B3D747B-F0D3-4D3C-AFF9-6B55A2A1C2F5}" srcOrd="11" destOrd="0" presId="urn:microsoft.com/office/officeart/2005/8/layout/default"/>
    <dgm:cxn modelId="{E6457B52-EE54-4377-B3EC-9D2420380278}" type="presParOf" srcId="{A265C042-4A52-4747-8F43-63E479C211DC}" destId="{E1713D12-0737-4723-AC6B-FF8F166C6387}" srcOrd="12" destOrd="0" presId="urn:microsoft.com/office/officeart/2005/8/layout/default"/>
    <dgm:cxn modelId="{021100B7-E98B-4859-8E9C-01EA3BD0F40F}" type="presParOf" srcId="{A265C042-4A52-4747-8F43-63E479C211DC}" destId="{6EC407AC-C1D1-4DBB-BC8C-A8C4626CFFD0}" srcOrd="13" destOrd="0" presId="urn:microsoft.com/office/officeart/2005/8/layout/default"/>
    <dgm:cxn modelId="{47611F59-4CC5-474D-A8E3-505A999D50F7}" type="presParOf" srcId="{A265C042-4A52-4747-8F43-63E479C211DC}" destId="{24A22274-7DFA-466A-BA57-D67F1C0D3055}" srcOrd="14" destOrd="0" presId="urn:microsoft.com/office/officeart/2005/8/layout/default"/>
    <dgm:cxn modelId="{28677D8D-D7CC-4663-97BE-DB574B0B9ED7}" type="presParOf" srcId="{A265C042-4A52-4747-8F43-63E479C211DC}" destId="{0F3E855B-5C31-4109-9945-880030BED346}" srcOrd="15" destOrd="0" presId="urn:microsoft.com/office/officeart/2005/8/layout/default"/>
    <dgm:cxn modelId="{86472AD4-37D4-4E7A-A24B-B52345BA591C}" type="presParOf" srcId="{A265C042-4A52-4747-8F43-63E479C211DC}" destId="{230CDE87-5C6A-4CE6-AC19-E8FD693ED060}" srcOrd="16" destOrd="0" presId="urn:microsoft.com/office/officeart/2005/8/layout/default"/>
    <dgm:cxn modelId="{6866385D-59A1-483F-877D-0FF022F374D7}" type="presParOf" srcId="{A265C042-4A52-4747-8F43-63E479C211DC}" destId="{74D6C8DF-2808-432B-BE36-BABA2E2FDD32}" srcOrd="17" destOrd="0" presId="urn:microsoft.com/office/officeart/2005/8/layout/default"/>
    <dgm:cxn modelId="{B8642CAC-EFF3-4389-9814-B9A94DE662F6}" type="presParOf" srcId="{A265C042-4A52-4747-8F43-63E479C211DC}" destId="{A5878605-7C57-46A8-9E0D-4C2759A55E6D}" srcOrd="18" destOrd="0" presId="urn:microsoft.com/office/officeart/2005/8/layout/default"/>
    <dgm:cxn modelId="{71F612AA-8E1A-4BBD-96A2-B219C17C474A}" type="presParOf" srcId="{A265C042-4A52-4747-8F43-63E479C211DC}" destId="{293A0879-EF49-4C18-9E3C-74750BEAC68E}" srcOrd="19" destOrd="0" presId="urn:microsoft.com/office/officeart/2005/8/layout/default"/>
    <dgm:cxn modelId="{7BCA979E-6442-4F5F-97F4-8732BD21C9EF}" type="presParOf" srcId="{A265C042-4A52-4747-8F43-63E479C211DC}" destId="{ED114EB5-74F1-4009-A0AA-22224564B4D3}" srcOrd="20" destOrd="0" presId="urn:microsoft.com/office/officeart/2005/8/layout/default"/>
    <dgm:cxn modelId="{D497FFC8-117D-4791-AFAF-076B01284DD6}" type="presParOf" srcId="{A265C042-4A52-4747-8F43-63E479C211DC}" destId="{3A66B3B7-3295-4B1E-9D20-7FB00A49771E}" srcOrd="21" destOrd="0" presId="urn:microsoft.com/office/officeart/2005/8/layout/default"/>
    <dgm:cxn modelId="{B6F1B448-B44E-4546-8A07-79743E241FF1}" type="presParOf" srcId="{A265C042-4A52-4747-8F43-63E479C211DC}" destId="{9224B44D-0440-4D4E-831D-CF74A77FB178}" srcOrd="22" destOrd="0" presId="urn:microsoft.com/office/officeart/2005/8/layout/default"/>
    <dgm:cxn modelId="{21674B21-7C77-4C06-BA51-293E8A99220B}" type="presParOf" srcId="{A265C042-4A52-4747-8F43-63E479C211DC}" destId="{8697B90B-BEDE-4227-BE76-19BD3D1783F4}" srcOrd="23" destOrd="0" presId="urn:microsoft.com/office/officeart/2005/8/layout/default"/>
    <dgm:cxn modelId="{50BB57F0-218B-4E7A-A966-2E9255636BF2}" type="presParOf" srcId="{A265C042-4A52-4747-8F43-63E479C211DC}" destId="{45DD403B-7D31-4C98-82AC-8C4899078884}"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25E394-21ED-4497-90D2-0375FC79BE71}" type="doc">
      <dgm:prSet loTypeId="urn:microsoft.com/office/officeart/2018/5/layout/IconCircleLabelList" loCatId="icon" qsTypeId="urn:microsoft.com/office/officeart/2005/8/quickstyle/simple1" qsCatId="simple" csTypeId="urn:microsoft.com/office/officeart/2005/8/colors/colorful2" csCatId="colorful" phldr="1"/>
      <dgm:spPr/>
      <dgm:t>
        <a:bodyPr/>
        <a:lstStyle/>
        <a:p>
          <a:endParaRPr lang="en-US"/>
        </a:p>
      </dgm:t>
    </dgm:pt>
    <dgm:pt modelId="{A70F35F0-48B6-4BF1-88A7-39E4AB44D89E}">
      <dgm:prSet custT="1"/>
      <dgm:spPr/>
      <dgm:t>
        <a:bodyPr/>
        <a:lstStyle/>
        <a:p>
          <a:pPr>
            <a:lnSpc>
              <a:spcPct val="100000"/>
            </a:lnSpc>
            <a:defRPr cap="all"/>
          </a:pPr>
          <a:r>
            <a:rPr lang="en-US" sz="2400" kern="1200" cap="none" dirty="0">
              <a:solidFill>
                <a:srgbClr val="2F97AC"/>
              </a:solidFill>
              <a:latin typeface="Calibri" panose="020F0502020204030204"/>
              <a:ea typeface="+mn-ea"/>
              <a:cs typeface="+mn-cs"/>
            </a:rPr>
            <a:t>Visit </a:t>
          </a:r>
          <a:br>
            <a:rPr lang="en-US" sz="2400" kern="1200" cap="none" dirty="0">
              <a:solidFill>
                <a:srgbClr val="2F97AC"/>
              </a:solidFill>
              <a:latin typeface="Calibri" panose="020F0502020204030204"/>
              <a:ea typeface="+mn-ea"/>
              <a:cs typeface="+mn-cs"/>
            </a:rPr>
          </a:br>
          <a:r>
            <a:rPr lang="en-US" sz="2400" kern="1200" cap="none" dirty="0">
              <a:solidFill>
                <a:srgbClr val="2F97AC"/>
              </a:solidFill>
              <a:latin typeface="Calibri" panose="020F0502020204030204"/>
              <a:ea typeface="+mn-ea"/>
              <a:cs typeface="+mn-cs"/>
            </a:rPr>
            <a:t>be-an-</a:t>
          </a:r>
          <a:r>
            <a:rPr lang="en-US" sz="2400" kern="1200" cap="none" dirty="0" err="1">
              <a:solidFill>
                <a:srgbClr val="2F97AC"/>
              </a:solidFill>
              <a:latin typeface="Calibri" panose="020F0502020204030204"/>
              <a:ea typeface="+mn-ea"/>
              <a:cs typeface="+mn-cs"/>
            </a:rPr>
            <a:t>rt.Org</a:t>
          </a:r>
          <a:endParaRPr lang="en-US" sz="2400" kern="1200" cap="none" dirty="0">
            <a:solidFill>
              <a:srgbClr val="2F97AC"/>
            </a:solidFill>
            <a:latin typeface="Calibri" panose="020F0502020204030204"/>
            <a:ea typeface="+mn-ea"/>
            <a:cs typeface="+mn-cs"/>
          </a:endParaRPr>
        </a:p>
      </dgm:t>
    </dgm:pt>
    <dgm:pt modelId="{6E857E5D-CD96-4484-81B8-04CD06E86DF0}" type="parTrans" cxnId="{8B65F571-620A-414A-B17F-5A6F66DD3741}">
      <dgm:prSet/>
      <dgm:spPr/>
      <dgm:t>
        <a:bodyPr/>
        <a:lstStyle/>
        <a:p>
          <a:endParaRPr lang="en-US" dirty="0">
            <a:solidFill>
              <a:srgbClr val="2F97AC"/>
            </a:solidFill>
          </a:endParaRPr>
        </a:p>
      </dgm:t>
    </dgm:pt>
    <dgm:pt modelId="{EF57778E-3FBD-47AB-9002-FB40860AFAA6}" type="sibTrans" cxnId="{8B65F571-620A-414A-B17F-5A6F66DD3741}">
      <dgm:prSet/>
      <dgm:spPr/>
      <dgm:t>
        <a:bodyPr/>
        <a:lstStyle/>
        <a:p>
          <a:endParaRPr lang="en-US" dirty="0">
            <a:solidFill>
              <a:srgbClr val="2F97AC"/>
            </a:solidFill>
          </a:endParaRPr>
        </a:p>
      </dgm:t>
    </dgm:pt>
    <dgm:pt modelId="{22B79715-F5DA-49D3-ADB8-1255EE09DE66}">
      <dgm:prSet/>
      <dgm:spPr/>
      <dgm:t>
        <a:bodyPr/>
        <a:lstStyle/>
        <a:p>
          <a:pPr>
            <a:lnSpc>
              <a:spcPct val="100000"/>
            </a:lnSpc>
            <a:defRPr cap="all"/>
          </a:pPr>
          <a:r>
            <a:rPr lang="en-US" cap="none" dirty="0">
              <a:solidFill>
                <a:srgbClr val="2F97AC"/>
              </a:solidFill>
            </a:rPr>
            <a:t>Get your degree</a:t>
          </a:r>
        </a:p>
      </dgm:t>
    </dgm:pt>
    <dgm:pt modelId="{03F2DBB6-C837-4B94-B44B-C6C02BE1AF37}" type="parTrans" cxnId="{3F2F421B-ABA0-43A5-9F89-53F038BD8088}">
      <dgm:prSet/>
      <dgm:spPr/>
      <dgm:t>
        <a:bodyPr/>
        <a:lstStyle/>
        <a:p>
          <a:endParaRPr lang="en-US" dirty="0">
            <a:solidFill>
              <a:srgbClr val="2F97AC"/>
            </a:solidFill>
          </a:endParaRPr>
        </a:p>
      </dgm:t>
    </dgm:pt>
    <dgm:pt modelId="{894B0991-C0B5-4A3B-9E4A-C51F83ED0816}" type="sibTrans" cxnId="{3F2F421B-ABA0-43A5-9F89-53F038BD8088}">
      <dgm:prSet/>
      <dgm:spPr/>
      <dgm:t>
        <a:bodyPr/>
        <a:lstStyle/>
        <a:p>
          <a:endParaRPr lang="en-US" dirty="0">
            <a:solidFill>
              <a:srgbClr val="2F97AC"/>
            </a:solidFill>
          </a:endParaRPr>
        </a:p>
      </dgm:t>
    </dgm:pt>
    <dgm:pt modelId="{962C5207-9EC3-4A0B-AEEB-925D96FAF0FC}">
      <dgm:prSet/>
      <dgm:spPr/>
      <dgm:t>
        <a:bodyPr/>
        <a:lstStyle/>
        <a:p>
          <a:pPr>
            <a:lnSpc>
              <a:spcPct val="100000"/>
            </a:lnSpc>
            <a:defRPr cap="all"/>
          </a:pPr>
          <a:r>
            <a:rPr lang="en-US" cap="none" dirty="0">
              <a:solidFill>
                <a:srgbClr val="2F97AC"/>
              </a:solidFill>
            </a:rPr>
            <a:t>Earn your RRT credential</a:t>
          </a:r>
        </a:p>
      </dgm:t>
    </dgm:pt>
    <dgm:pt modelId="{B8E1B8F9-FBFB-41EA-97BD-77A548B352FA}" type="parTrans" cxnId="{AFC5BD70-581C-4444-8DE8-A796DDA00119}">
      <dgm:prSet/>
      <dgm:spPr/>
      <dgm:t>
        <a:bodyPr/>
        <a:lstStyle/>
        <a:p>
          <a:endParaRPr lang="en-US" dirty="0">
            <a:solidFill>
              <a:srgbClr val="2F97AC"/>
            </a:solidFill>
          </a:endParaRPr>
        </a:p>
      </dgm:t>
    </dgm:pt>
    <dgm:pt modelId="{1F9EE8BE-B2F8-47CD-802C-A2E4CBB89AD8}" type="sibTrans" cxnId="{AFC5BD70-581C-4444-8DE8-A796DDA00119}">
      <dgm:prSet/>
      <dgm:spPr/>
      <dgm:t>
        <a:bodyPr/>
        <a:lstStyle/>
        <a:p>
          <a:endParaRPr lang="en-US" dirty="0">
            <a:solidFill>
              <a:srgbClr val="2F97AC"/>
            </a:solidFill>
          </a:endParaRPr>
        </a:p>
      </dgm:t>
    </dgm:pt>
    <dgm:pt modelId="{210DB176-9E8F-4FD4-BF7A-1151D8D1AFCC}">
      <dgm:prSet/>
      <dgm:spPr/>
      <dgm:t>
        <a:bodyPr/>
        <a:lstStyle/>
        <a:p>
          <a:pPr>
            <a:lnSpc>
              <a:spcPct val="100000"/>
            </a:lnSpc>
            <a:defRPr cap="all"/>
          </a:pPr>
          <a:r>
            <a:rPr lang="en-US" cap="none" dirty="0">
              <a:solidFill>
                <a:srgbClr val="2F97AC"/>
              </a:solidFill>
            </a:rPr>
            <a:t>Get your license</a:t>
          </a:r>
        </a:p>
      </dgm:t>
    </dgm:pt>
    <dgm:pt modelId="{5BB7C5F2-0779-490A-81DA-7E1BBFEBBAF7}" type="parTrans" cxnId="{72F47F45-EE43-4136-8A29-95E52C068CD8}">
      <dgm:prSet/>
      <dgm:spPr/>
      <dgm:t>
        <a:bodyPr/>
        <a:lstStyle/>
        <a:p>
          <a:endParaRPr lang="en-US" dirty="0">
            <a:solidFill>
              <a:srgbClr val="2F97AC"/>
            </a:solidFill>
          </a:endParaRPr>
        </a:p>
      </dgm:t>
    </dgm:pt>
    <dgm:pt modelId="{4C9CC50F-8D8C-4908-A316-9D2EA3F05F16}" type="sibTrans" cxnId="{72F47F45-EE43-4136-8A29-95E52C068CD8}">
      <dgm:prSet/>
      <dgm:spPr/>
      <dgm:t>
        <a:bodyPr/>
        <a:lstStyle/>
        <a:p>
          <a:endParaRPr lang="en-US" dirty="0">
            <a:solidFill>
              <a:srgbClr val="2F97AC"/>
            </a:solidFill>
          </a:endParaRPr>
        </a:p>
      </dgm:t>
    </dgm:pt>
    <dgm:pt modelId="{E184DFDE-CC37-483D-83B7-C7E771C19CAC}" type="pres">
      <dgm:prSet presAssocID="{F725E394-21ED-4497-90D2-0375FC79BE71}" presName="root" presStyleCnt="0">
        <dgm:presLayoutVars>
          <dgm:dir/>
          <dgm:resizeHandles val="exact"/>
        </dgm:presLayoutVars>
      </dgm:prSet>
      <dgm:spPr/>
    </dgm:pt>
    <dgm:pt modelId="{B971AEF0-E532-449F-AF8E-BBA7C15A3E47}" type="pres">
      <dgm:prSet presAssocID="{A70F35F0-48B6-4BF1-88A7-39E4AB44D89E}" presName="compNode" presStyleCnt="0"/>
      <dgm:spPr/>
    </dgm:pt>
    <dgm:pt modelId="{7DE322EF-DE5A-44B0-8361-99415D510042}" type="pres">
      <dgm:prSet presAssocID="{A70F35F0-48B6-4BF1-88A7-39E4AB44D89E}" presName="iconBgRect" presStyleLbl="bgShp" presStyleIdx="0" presStyleCnt="4"/>
      <dgm:spPr/>
    </dgm:pt>
    <dgm:pt modelId="{B05B98DA-4210-4D02-9C56-D4938111EF1C}" type="pres">
      <dgm:prSet presAssocID="{A70F35F0-48B6-4BF1-88A7-39E4AB44D89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ompass"/>
        </a:ext>
      </dgm:extLst>
    </dgm:pt>
    <dgm:pt modelId="{BD9A063F-C328-4210-A4B3-FDB263D087B3}" type="pres">
      <dgm:prSet presAssocID="{A70F35F0-48B6-4BF1-88A7-39E4AB44D89E}" presName="spaceRect" presStyleCnt="0"/>
      <dgm:spPr/>
    </dgm:pt>
    <dgm:pt modelId="{12F815FC-5A21-4723-8CF7-99D694E3058C}" type="pres">
      <dgm:prSet presAssocID="{A70F35F0-48B6-4BF1-88A7-39E4AB44D89E}" presName="textRect" presStyleLbl="revTx" presStyleIdx="0" presStyleCnt="4">
        <dgm:presLayoutVars>
          <dgm:chMax val="1"/>
          <dgm:chPref val="1"/>
        </dgm:presLayoutVars>
      </dgm:prSet>
      <dgm:spPr/>
    </dgm:pt>
    <dgm:pt modelId="{A620ECEA-0B22-4104-AEFD-F5B316DFD22D}" type="pres">
      <dgm:prSet presAssocID="{EF57778E-3FBD-47AB-9002-FB40860AFAA6}" presName="sibTrans" presStyleCnt="0"/>
      <dgm:spPr/>
    </dgm:pt>
    <dgm:pt modelId="{4BA1007F-13AF-4990-9AFE-5B02F43E3FE3}" type="pres">
      <dgm:prSet presAssocID="{22B79715-F5DA-49D3-ADB8-1255EE09DE66}" presName="compNode" presStyleCnt="0"/>
      <dgm:spPr/>
    </dgm:pt>
    <dgm:pt modelId="{7EAA4BC0-01B1-4DBC-89F1-A256A34E52EA}" type="pres">
      <dgm:prSet presAssocID="{22B79715-F5DA-49D3-ADB8-1255EE09DE66}" presName="iconBgRect" presStyleLbl="bgShp" presStyleIdx="1" presStyleCnt="4"/>
      <dgm:spPr/>
    </dgm:pt>
    <dgm:pt modelId="{45C4DFA2-C532-44BD-BC9D-B334A3BD1ABE}" type="pres">
      <dgm:prSet presAssocID="{22B79715-F5DA-49D3-ADB8-1255EE09DE6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606BFA0C-DAFD-42CE-ACB9-5506EF9B3E40}" type="pres">
      <dgm:prSet presAssocID="{22B79715-F5DA-49D3-ADB8-1255EE09DE66}" presName="spaceRect" presStyleCnt="0"/>
      <dgm:spPr/>
    </dgm:pt>
    <dgm:pt modelId="{61627073-EA4B-4F4F-AA69-2F094D8147C4}" type="pres">
      <dgm:prSet presAssocID="{22B79715-F5DA-49D3-ADB8-1255EE09DE66}" presName="textRect" presStyleLbl="revTx" presStyleIdx="1" presStyleCnt="4">
        <dgm:presLayoutVars>
          <dgm:chMax val="1"/>
          <dgm:chPref val="1"/>
        </dgm:presLayoutVars>
      </dgm:prSet>
      <dgm:spPr/>
    </dgm:pt>
    <dgm:pt modelId="{E28C295D-037B-4800-B19D-1992A5260DE1}" type="pres">
      <dgm:prSet presAssocID="{894B0991-C0B5-4A3B-9E4A-C51F83ED0816}" presName="sibTrans" presStyleCnt="0"/>
      <dgm:spPr/>
    </dgm:pt>
    <dgm:pt modelId="{8F53FA06-D541-460A-A256-B9B31163CE56}" type="pres">
      <dgm:prSet presAssocID="{962C5207-9EC3-4A0B-AEEB-925D96FAF0FC}" presName="compNode" presStyleCnt="0"/>
      <dgm:spPr/>
    </dgm:pt>
    <dgm:pt modelId="{F2D09738-D34D-4EEE-9A3C-98F5504EB31B}" type="pres">
      <dgm:prSet presAssocID="{962C5207-9EC3-4A0B-AEEB-925D96FAF0FC}" presName="iconBgRect" presStyleLbl="bgShp" presStyleIdx="2" presStyleCnt="4"/>
      <dgm:spPr/>
    </dgm:pt>
    <dgm:pt modelId="{4B452DDA-8078-4BCA-9287-9974749CA5FF}" type="pres">
      <dgm:prSet presAssocID="{962C5207-9EC3-4A0B-AEEB-925D96FAF0FC}"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iploma"/>
        </a:ext>
      </dgm:extLst>
    </dgm:pt>
    <dgm:pt modelId="{1091FDFA-325F-48E8-A7E3-1C6058DF3333}" type="pres">
      <dgm:prSet presAssocID="{962C5207-9EC3-4A0B-AEEB-925D96FAF0FC}" presName="spaceRect" presStyleCnt="0"/>
      <dgm:spPr/>
    </dgm:pt>
    <dgm:pt modelId="{4B01A93E-1B66-40F0-8D50-EBA422A4DDFE}" type="pres">
      <dgm:prSet presAssocID="{962C5207-9EC3-4A0B-AEEB-925D96FAF0FC}" presName="textRect" presStyleLbl="revTx" presStyleIdx="2" presStyleCnt="4">
        <dgm:presLayoutVars>
          <dgm:chMax val="1"/>
          <dgm:chPref val="1"/>
        </dgm:presLayoutVars>
      </dgm:prSet>
      <dgm:spPr/>
    </dgm:pt>
    <dgm:pt modelId="{6780FC0E-2F74-43C4-9BC0-292CF28BBF6E}" type="pres">
      <dgm:prSet presAssocID="{1F9EE8BE-B2F8-47CD-802C-A2E4CBB89AD8}" presName="sibTrans" presStyleCnt="0"/>
      <dgm:spPr/>
    </dgm:pt>
    <dgm:pt modelId="{4056E309-E6E8-4D85-9DE2-94A0CF24BCF7}" type="pres">
      <dgm:prSet presAssocID="{210DB176-9E8F-4FD4-BF7A-1151D8D1AFCC}" presName="compNode" presStyleCnt="0"/>
      <dgm:spPr/>
    </dgm:pt>
    <dgm:pt modelId="{B9EAFE7B-E447-4540-B909-E812B6DAF9AB}" type="pres">
      <dgm:prSet presAssocID="{210DB176-9E8F-4FD4-BF7A-1151D8D1AFCC}" presName="iconBgRect" presStyleLbl="bgShp" presStyleIdx="3" presStyleCnt="4"/>
      <dgm:spPr/>
    </dgm:pt>
    <dgm:pt modelId="{E50766F3-FC8F-46B8-AF61-EF385CE8488E}" type="pres">
      <dgm:prSet presAssocID="{210DB176-9E8F-4FD4-BF7A-1151D8D1AFCC}"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4121398E-EFC7-4C66-949B-16FC0DDE32DB}" type="pres">
      <dgm:prSet presAssocID="{210DB176-9E8F-4FD4-BF7A-1151D8D1AFCC}" presName="spaceRect" presStyleCnt="0"/>
      <dgm:spPr/>
    </dgm:pt>
    <dgm:pt modelId="{FF9C08DD-1F85-470F-8749-ECDD24C8F5F7}" type="pres">
      <dgm:prSet presAssocID="{210DB176-9E8F-4FD4-BF7A-1151D8D1AFCC}" presName="textRect" presStyleLbl="revTx" presStyleIdx="3" presStyleCnt="4">
        <dgm:presLayoutVars>
          <dgm:chMax val="1"/>
          <dgm:chPref val="1"/>
        </dgm:presLayoutVars>
      </dgm:prSet>
      <dgm:spPr/>
    </dgm:pt>
  </dgm:ptLst>
  <dgm:cxnLst>
    <dgm:cxn modelId="{7E7E4D07-8AFC-4691-A64F-1D6BE839FC26}" type="presOf" srcId="{F725E394-21ED-4497-90D2-0375FC79BE71}" destId="{E184DFDE-CC37-483D-83B7-C7E771C19CAC}" srcOrd="0" destOrd="0" presId="urn:microsoft.com/office/officeart/2018/5/layout/IconCircleLabelList"/>
    <dgm:cxn modelId="{3F2F421B-ABA0-43A5-9F89-53F038BD8088}" srcId="{F725E394-21ED-4497-90D2-0375FC79BE71}" destId="{22B79715-F5DA-49D3-ADB8-1255EE09DE66}" srcOrd="1" destOrd="0" parTransId="{03F2DBB6-C837-4B94-B44B-C6C02BE1AF37}" sibTransId="{894B0991-C0B5-4A3B-9E4A-C51F83ED0816}"/>
    <dgm:cxn modelId="{72F47F45-EE43-4136-8A29-95E52C068CD8}" srcId="{F725E394-21ED-4497-90D2-0375FC79BE71}" destId="{210DB176-9E8F-4FD4-BF7A-1151D8D1AFCC}" srcOrd="3" destOrd="0" parTransId="{5BB7C5F2-0779-490A-81DA-7E1BBFEBBAF7}" sibTransId="{4C9CC50F-8D8C-4908-A316-9D2EA3F05F16}"/>
    <dgm:cxn modelId="{AFC5BD70-581C-4444-8DE8-A796DDA00119}" srcId="{F725E394-21ED-4497-90D2-0375FC79BE71}" destId="{962C5207-9EC3-4A0B-AEEB-925D96FAF0FC}" srcOrd="2" destOrd="0" parTransId="{B8E1B8F9-FBFB-41EA-97BD-77A548B352FA}" sibTransId="{1F9EE8BE-B2F8-47CD-802C-A2E4CBB89AD8}"/>
    <dgm:cxn modelId="{8B65F571-620A-414A-B17F-5A6F66DD3741}" srcId="{F725E394-21ED-4497-90D2-0375FC79BE71}" destId="{A70F35F0-48B6-4BF1-88A7-39E4AB44D89E}" srcOrd="0" destOrd="0" parTransId="{6E857E5D-CD96-4484-81B8-04CD06E86DF0}" sibTransId="{EF57778E-3FBD-47AB-9002-FB40860AFAA6}"/>
    <dgm:cxn modelId="{9AB4B07F-5264-4FFB-BA15-41E9194917F7}" type="presOf" srcId="{A70F35F0-48B6-4BF1-88A7-39E4AB44D89E}" destId="{12F815FC-5A21-4723-8CF7-99D694E3058C}" srcOrd="0" destOrd="0" presId="urn:microsoft.com/office/officeart/2018/5/layout/IconCircleLabelList"/>
    <dgm:cxn modelId="{61D5CD8B-CD0D-4CE3-9E27-D8BDCDA793CF}" type="presOf" srcId="{22B79715-F5DA-49D3-ADB8-1255EE09DE66}" destId="{61627073-EA4B-4F4F-AA69-2F094D8147C4}" srcOrd="0" destOrd="0" presId="urn:microsoft.com/office/officeart/2018/5/layout/IconCircleLabelList"/>
    <dgm:cxn modelId="{913098D6-50A5-493F-AAF2-28B974EA5F8E}" type="presOf" srcId="{962C5207-9EC3-4A0B-AEEB-925D96FAF0FC}" destId="{4B01A93E-1B66-40F0-8D50-EBA422A4DDFE}" srcOrd="0" destOrd="0" presId="urn:microsoft.com/office/officeart/2018/5/layout/IconCircleLabelList"/>
    <dgm:cxn modelId="{71A393F0-168F-4CC8-9BC7-AA9AEE7B8D1B}" type="presOf" srcId="{210DB176-9E8F-4FD4-BF7A-1151D8D1AFCC}" destId="{FF9C08DD-1F85-470F-8749-ECDD24C8F5F7}" srcOrd="0" destOrd="0" presId="urn:microsoft.com/office/officeart/2018/5/layout/IconCircleLabelList"/>
    <dgm:cxn modelId="{5E10AE2B-1642-4DCC-BAFC-AE41AE6F7344}" type="presParOf" srcId="{E184DFDE-CC37-483D-83B7-C7E771C19CAC}" destId="{B971AEF0-E532-449F-AF8E-BBA7C15A3E47}" srcOrd="0" destOrd="0" presId="urn:microsoft.com/office/officeart/2018/5/layout/IconCircleLabelList"/>
    <dgm:cxn modelId="{09C32767-E56D-433B-B0CB-FB945B799624}" type="presParOf" srcId="{B971AEF0-E532-449F-AF8E-BBA7C15A3E47}" destId="{7DE322EF-DE5A-44B0-8361-99415D510042}" srcOrd="0" destOrd="0" presId="urn:microsoft.com/office/officeart/2018/5/layout/IconCircleLabelList"/>
    <dgm:cxn modelId="{5DC1D5F3-2769-445B-AE8E-594837552FE2}" type="presParOf" srcId="{B971AEF0-E532-449F-AF8E-BBA7C15A3E47}" destId="{B05B98DA-4210-4D02-9C56-D4938111EF1C}" srcOrd="1" destOrd="0" presId="urn:microsoft.com/office/officeart/2018/5/layout/IconCircleLabelList"/>
    <dgm:cxn modelId="{01683E8C-8498-4B13-BA59-86F36D77AD58}" type="presParOf" srcId="{B971AEF0-E532-449F-AF8E-BBA7C15A3E47}" destId="{BD9A063F-C328-4210-A4B3-FDB263D087B3}" srcOrd="2" destOrd="0" presId="urn:microsoft.com/office/officeart/2018/5/layout/IconCircleLabelList"/>
    <dgm:cxn modelId="{72A39C4D-904A-49A3-8880-BE5D2C9C3B1F}" type="presParOf" srcId="{B971AEF0-E532-449F-AF8E-BBA7C15A3E47}" destId="{12F815FC-5A21-4723-8CF7-99D694E3058C}" srcOrd="3" destOrd="0" presId="urn:microsoft.com/office/officeart/2018/5/layout/IconCircleLabelList"/>
    <dgm:cxn modelId="{DF76E22F-BE23-4639-94F3-CE9331FA02A3}" type="presParOf" srcId="{E184DFDE-CC37-483D-83B7-C7E771C19CAC}" destId="{A620ECEA-0B22-4104-AEFD-F5B316DFD22D}" srcOrd="1" destOrd="0" presId="urn:microsoft.com/office/officeart/2018/5/layout/IconCircleLabelList"/>
    <dgm:cxn modelId="{759C3C5E-D106-47AF-9563-B3083DDED97E}" type="presParOf" srcId="{E184DFDE-CC37-483D-83B7-C7E771C19CAC}" destId="{4BA1007F-13AF-4990-9AFE-5B02F43E3FE3}" srcOrd="2" destOrd="0" presId="urn:microsoft.com/office/officeart/2018/5/layout/IconCircleLabelList"/>
    <dgm:cxn modelId="{8045DCED-6397-417D-8EC9-CB896BC154D2}" type="presParOf" srcId="{4BA1007F-13AF-4990-9AFE-5B02F43E3FE3}" destId="{7EAA4BC0-01B1-4DBC-89F1-A256A34E52EA}" srcOrd="0" destOrd="0" presId="urn:microsoft.com/office/officeart/2018/5/layout/IconCircleLabelList"/>
    <dgm:cxn modelId="{79AB13FD-E676-4D86-B44D-034F43497A5A}" type="presParOf" srcId="{4BA1007F-13AF-4990-9AFE-5B02F43E3FE3}" destId="{45C4DFA2-C532-44BD-BC9D-B334A3BD1ABE}" srcOrd="1" destOrd="0" presId="urn:microsoft.com/office/officeart/2018/5/layout/IconCircleLabelList"/>
    <dgm:cxn modelId="{2ADD6DFE-0A9A-4D3A-8D60-E3AB98E58F21}" type="presParOf" srcId="{4BA1007F-13AF-4990-9AFE-5B02F43E3FE3}" destId="{606BFA0C-DAFD-42CE-ACB9-5506EF9B3E40}" srcOrd="2" destOrd="0" presId="urn:microsoft.com/office/officeart/2018/5/layout/IconCircleLabelList"/>
    <dgm:cxn modelId="{C8773E69-0961-4C39-BABC-88016551A926}" type="presParOf" srcId="{4BA1007F-13AF-4990-9AFE-5B02F43E3FE3}" destId="{61627073-EA4B-4F4F-AA69-2F094D8147C4}" srcOrd="3" destOrd="0" presId="urn:microsoft.com/office/officeart/2018/5/layout/IconCircleLabelList"/>
    <dgm:cxn modelId="{58F27B44-9E48-426D-9FC8-EC402FF01EA6}" type="presParOf" srcId="{E184DFDE-CC37-483D-83B7-C7E771C19CAC}" destId="{E28C295D-037B-4800-B19D-1992A5260DE1}" srcOrd="3" destOrd="0" presId="urn:microsoft.com/office/officeart/2018/5/layout/IconCircleLabelList"/>
    <dgm:cxn modelId="{8ED9CC27-07F7-4F4F-98ED-4CE98A788C2B}" type="presParOf" srcId="{E184DFDE-CC37-483D-83B7-C7E771C19CAC}" destId="{8F53FA06-D541-460A-A256-B9B31163CE56}" srcOrd="4" destOrd="0" presId="urn:microsoft.com/office/officeart/2018/5/layout/IconCircleLabelList"/>
    <dgm:cxn modelId="{746DC02F-39D3-42A3-9AC2-749BFA12DB7A}" type="presParOf" srcId="{8F53FA06-D541-460A-A256-B9B31163CE56}" destId="{F2D09738-D34D-4EEE-9A3C-98F5504EB31B}" srcOrd="0" destOrd="0" presId="urn:microsoft.com/office/officeart/2018/5/layout/IconCircleLabelList"/>
    <dgm:cxn modelId="{8D3787EE-FBE9-468F-8876-EADB55B45768}" type="presParOf" srcId="{8F53FA06-D541-460A-A256-B9B31163CE56}" destId="{4B452DDA-8078-4BCA-9287-9974749CA5FF}" srcOrd="1" destOrd="0" presId="urn:microsoft.com/office/officeart/2018/5/layout/IconCircleLabelList"/>
    <dgm:cxn modelId="{65DD4892-CCCD-47FC-8D77-48F5B7A8E7C7}" type="presParOf" srcId="{8F53FA06-D541-460A-A256-B9B31163CE56}" destId="{1091FDFA-325F-48E8-A7E3-1C6058DF3333}" srcOrd="2" destOrd="0" presId="urn:microsoft.com/office/officeart/2018/5/layout/IconCircleLabelList"/>
    <dgm:cxn modelId="{22314A30-3D3F-4497-884C-DFCE3E55D7CC}" type="presParOf" srcId="{8F53FA06-D541-460A-A256-B9B31163CE56}" destId="{4B01A93E-1B66-40F0-8D50-EBA422A4DDFE}" srcOrd="3" destOrd="0" presId="urn:microsoft.com/office/officeart/2018/5/layout/IconCircleLabelList"/>
    <dgm:cxn modelId="{C5AA3B9D-8797-4E70-BF86-69155F3FC494}" type="presParOf" srcId="{E184DFDE-CC37-483D-83B7-C7E771C19CAC}" destId="{6780FC0E-2F74-43C4-9BC0-292CF28BBF6E}" srcOrd="5" destOrd="0" presId="urn:microsoft.com/office/officeart/2018/5/layout/IconCircleLabelList"/>
    <dgm:cxn modelId="{738190EE-B472-4EC7-8D40-F4DD435C3A31}" type="presParOf" srcId="{E184DFDE-CC37-483D-83B7-C7E771C19CAC}" destId="{4056E309-E6E8-4D85-9DE2-94A0CF24BCF7}" srcOrd="6" destOrd="0" presId="urn:microsoft.com/office/officeart/2018/5/layout/IconCircleLabelList"/>
    <dgm:cxn modelId="{3E8E570A-9A80-43F3-BAD2-6B95DE20F5FB}" type="presParOf" srcId="{4056E309-E6E8-4D85-9DE2-94A0CF24BCF7}" destId="{B9EAFE7B-E447-4540-B909-E812B6DAF9AB}" srcOrd="0" destOrd="0" presId="urn:microsoft.com/office/officeart/2018/5/layout/IconCircleLabelList"/>
    <dgm:cxn modelId="{E700CD62-0F7A-4482-AFBF-3EC9CC10271F}" type="presParOf" srcId="{4056E309-E6E8-4D85-9DE2-94A0CF24BCF7}" destId="{E50766F3-FC8F-46B8-AF61-EF385CE8488E}" srcOrd="1" destOrd="0" presId="urn:microsoft.com/office/officeart/2018/5/layout/IconCircleLabelList"/>
    <dgm:cxn modelId="{6384DCA9-6C87-47C8-9768-D8544E95EBDD}" type="presParOf" srcId="{4056E309-E6E8-4D85-9DE2-94A0CF24BCF7}" destId="{4121398E-EFC7-4C66-949B-16FC0DDE32DB}" srcOrd="2" destOrd="0" presId="urn:microsoft.com/office/officeart/2018/5/layout/IconCircleLabelList"/>
    <dgm:cxn modelId="{D9C8E785-A00B-4A5C-B6C6-CE2B04AD93C2}" type="presParOf" srcId="{4056E309-E6E8-4D85-9DE2-94A0CF24BCF7}" destId="{FF9C08DD-1F85-470F-8749-ECDD24C8F5F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37E29-8AA5-4471-9CA2-67690B3F9E9B}">
      <dsp:nvSpPr>
        <dsp:cNvPr id="0" name=""/>
        <dsp:cNvSpPr/>
      </dsp:nvSpPr>
      <dsp:spPr>
        <a:xfrm>
          <a:off x="3176" y="455671"/>
          <a:ext cx="1719997" cy="10319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HOSPITALS</a:t>
          </a:r>
        </a:p>
      </dsp:txBody>
      <dsp:txXfrm>
        <a:off x="3176" y="455671"/>
        <a:ext cx="1719997" cy="1031998"/>
      </dsp:txXfrm>
    </dsp:sp>
    <dsp:sp modelId="{239628C8-9EC4-4ACD-9EB4-28DF04240093}">
      <dsp:nvSpPr>
        <dsp:cNvPr id="0" name=""/>
        <dsp:cNvSpPr/>
      </dsp:nvSpPr>
      <dsp:spPr>
        <a:xfrm>
          <a:off x="1895174" y="455671"/>
          <a:ext cx="1719997" cy="1031998"/>
        </a:xfrm>
        <a:prstGeom prst="rect">
          <a:avLst/>
        </a:prstGeom>
        <a:solidFill>
          <a:schemeClr val="accent2">
            <a:hueOff val="-253907"/>
            <a:satOff val="-451"/>
            <a:lumOff val="-2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INTENSIVE CARE UNITS</a:t>
          </a:r>
        </a:p>
      </dsp:txBody>
      <dsp:txXfrm>
        <a:off x="1895174" y="455671"/>
        <a:ext cx="1719997" cy="1031998"/>
      </dsp:txXfrm>
    </dsp:sp>
    <dsp:sp modelId="{67254F3C-753B-442D-884D-D48AC3FEAF93}">
      <dsp:nvSpPr>
        <dsp:cNvPr id="0" name=""/>
        <dsp:cNvSpPr/>
      </dsp:nvSpPr>
      <dsp:spPr>
        <a:xfrm>
          <a:off x="3787171" y="455671"/>
          <a:ext cx="1719997" cy="1031998"/>
        </a:xfrm>
        <a:prstGeom prst="rect">
          <a:avLst/>
        </a:prstGeom>
        <a:solidFill>
          <a:schemeClr val="accent2">
            <a:hueOff val="-507815"/>
            <a:satOff val="-901"/>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EMERGENCY ROOMS</a:t>
          </a:r>
        </a:p>
      </dsp:txBody>
      <dsp:txXfrm>
        <a:off x="3787171" y="455671"/>
        <a:ext cx="1719997" cy="1031998"/>
      </dsp:txXfrm>
    </dsp:sp>
    <dsp:sp modelId="{962285D3-C581-4EE1-88A5-B26AD84B9681}">
      <dsp:nvSpPr>
        <dsp:cNvPr id="0" name=""/>
        <dsp:cNvSpPr/>
      </dsp:nvSpPr>
      <dsp:spPr>
        <a:xfrm>
          <a:off x="5679168" y="455671"/>
          <a:ext cx="1719997" cy="1031998"/>
        </a:xfrm>
        <a:prstGeom prst="rect">
          <a:avLst/>
        </a:prstGeom>
        <a:solidFill>
          <a:schemeClr val="accent2">
            <a:hueOff val="-761722"/>
            <a:satOff val="-1352"/>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NEWBORN AND PEDIATRIC UNITS</a:t>
          </a:r>
        </a:p>
      </dsp:txBody>
      <dsp:txXfrm>
        <a:off x="5679168" y="455671"/>
        <a:ext cx="1719997" cy="1031998"/>
      </dsp:txXfrm>
    </dsp:sp>
    <dsp:sp modelId="{964CE5D2-8DB5-48E9-8C24-79976B9F749D}">
      <dsp:nvSpPr>
        <dsp:cNvPr id="0" name=""/>
        <dsp:cNvSpPr/>
      </dsp:nvSpPr>
      <dsp:spPr>
        <a:xfrm>
          <a:off x="7571165" y="455671"/>
          <a:ext cx="1719997" cy="1031998"/>
        </a:xfrm>
        <a:prstGeom prst="rect">
          <a:avLst/>
        </a:prstGeom>
        <a:solidFill>
          <a:schemeClr val="accent2">
            <a:hueOff val="-1015629"/>
            <a:satOff val="-1802"/>
            <a:lumOff val="-1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OPERATING ROOMS</a:t>
          </a:r>
        </a:p>
      </dsp:txBody>
      <dsp:txXfrm>
        <a:off x="7571165" y="455671"/>
        <a:ext cx="1719997" cy="1031998"/>
      </dsp:txXfrm>
    </dsp:sp>
    <dsp:sp modelId="{7FD6A578-6B9D-46A7-9D98-7B57B4FAFAFA}">
      <dsp:nvSpPr>
        <dsp:cNvPr id="0" name=""/>
        <dsp:cNvSpPr/>
      </dsp:nvSpPr>
      <dsp:spPr>
        <a:xfrm>
          <a:off x="3176" y="1659669"/>
          <a:ext cx="1719997" cy="1031998"/>
        </a:xfrm>
        <a:prstGeom prst="rect">
          <a:avLst/>
        </a:prstGeom>
        <a:solidFill>
          <a:schemeClr val="accent2">
            <a:hueOff val="-1269536"/>
            <a:satOff val="-2253"/>
            <a:lumOff val="-13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PATIENT’S HOMES</a:t>
          </a:r>
        </a:p>
      </dsp:txBody>
      <dsp:txXfrm>
        <a:off x="3176" y="1659669"/>
        <a:ext cx="1719997" cy="1031998"/>
      </dsp:txXfrm>
    </dsp:sp>
    <dsp:sp modelId="{E1713D12-0737-4723-AC6B-FF8F166C6387}">
      <dsp:nvSpPr>
        <dsp:cNvPr id="0" name=""/>
        <dsp:cNvSpPr/>
      </dsp:nvSpPr>
      <dsp:spPr>
        <a:xfrm>
          <a:off x="1895174" y="1659669"/>
          <a:ext cx="1719997" cy="1031998"/>
        </a:xfrm>
        <a:prstGeom prst="rect">
          <a:avLst/>
        </a:prstGeom>
        <a:solidFill>
          <a:schemeClr val="accent2">
            <a:hueOff val="-1523443"/>
            <a:satOff val="-2703"/>
            <a:lumOff val="-1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SLEEP LABORATORIES</a:t>
          </a:r>
        </a:p>
      </dsp:txBody>
      <dsp:txXfrm>
        <a:off x="1895174" y="1659669"/>
        <a:ext cx="1719997" cy="1031998"/>
      </dsp:txXfrm>
    </dsp:sp>
    <dsp:sp modelId="{24A22274-7DFA-466A-BA57-D67F1C0D3055}">
      <dsp:nvSpPr>
        <dsp:cNvPr id="0" name=""/>
        <dsp:cNvSpPr/>
      </dsp:nvSpPr>
      <dsp:spPr>
        <a:xfrm>
          <a:off x="3787171" y="1659669"/>
          <a:ext cx="1719997" cy="1031998"/>
        </a:xfrm>
        <a:prstGeom prst="rect">
          <a:avLst/>
        </a:prstGeom>
        <a:solidFill>
          <a:schemeClr val="accent2">
            <a:hueOff val="-1777351"/>
            <a:satOff val="-3154"/>
            <a:lumOff val="-18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SKILLED NURSING FACILITIES</a:t>
          </a:r>
        </a:p>
      </dsp:txBody>
      <dsp:txXfrm>
        <a:off x="3787171" y="1659669"/>
        <a:ext cx="1719997" cy="1031998"/>
      </dsp:txXfrm>
    </dsp:sp>
    <dsp:sp modelId="{230CDE87-5C6A-4CE6-AC19-E8FD693ED060}">
      <dsp:nvSpPr>
        <dsp:cNvPr id="0" name=""/>
        <dsp:cNvSpPr/>
      </dsp:nvSpPr>
      <dsp:spPr>
        <a:xfrm>
          <a:off x="5679168" y="1659669"/>
          <a:ext cx="1719997" cy="1031998"/>
        </a:xfrm>
        <a:prstGeom prst="rect">
          <a:avLst/>
        </a:prstGeom>
        <a:solidFill>
          <a:schemeClr val="accent2">
            <a:hueOff val="-2031258"/>
            <a:satOff val="-3604"/>
            <a:lumOff val="-20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DOCTOR’S OFFICES</a:t>
          </a:r>
        </a:p>
      </dsp:txBody>
      <dsp:txXfrm>
        <a:off x="5679168" y="1659669"/>
        <a:ext cx="1719997" cy="1031998"/>
      </dsp:txXfrm>
    </dsp:sp>
    <dsp:sp modelId="{A5878605-7C57-46A8-9E0D-4C2759A55E6D}">
      <dsp:nvSpPr>
        <dsp:cNvPr id="0" name=""/>
        <dsp:cNvSpPr/>
      </dsp:nvSpPr>
      <dsp:spPr>
        <a:xfrm>
          <a:off x="7571165" y="1659669"/>
          <a:ext cx="1719997" cy="1031998"/>
        </a:xfrm>
        <a:prstGeom prst="rect">
          <a:avLst/>
        </a:prstGeom>
        <a:solidFill>
          <a:schemeClr val="accent2">
            <a:hueOff val="-2285165"/>
            <a:satOff val="-4055"/>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ASTHMA EDUCATION PROGRAMS</a:t>
          </a:r>
        </a:p>
      </dsp:txBody>
      <dsp:txXfrm>
        <a:off x="7571165" y="1659669"/>
        <a:ext cx="1719997" cy="1031998"/>
      </dsp:txXfrm>
    </dsp:sp>
    <dsp:sp modelId="{ED114EB5-74F1-4009-A0AA-22224564B4D3}">
      <dsp:nvSpPr>
        <dsp:cNvPr id="0" name=""/>
        <dsp:cNvSpPr/>
      </dsp:nvSpPr>
      <dsp:spPr>
        <a:xfrm>
          <a:off x="1895174" y="2863667"/>
          <a:ext cx="1719997" cy="1031998"/>
        </a:xfrm>
        <a:prstGeom prst="rect">
          <a:avLst/>
        </a:prstGeom>
        <a:solidFill>
          <a:schemeClr val="accent2">
            <a:hueOff val="-2539072"/>
            <a:satOff val="-4505"/>
            <a:lumOff val="-26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SMOKING CESSATION PROGRAMS</a:t>
          </a:r>
        </a:p>
      </dsp:txBody>
      <dsp:txXfrm>
        <a:off x="1895174" y="2863667"/>
        <a:ext cx="1719997" cy="1031998"/>
      </dsp:txXfrm>
    </dsp:sp>
    <dsp:sp modelId="{9224B44D-0440-4D4E-831D-CF74A77FB178}">
      <dsp:nvSpPr>
        <dsp:cNvPr id="0" name=""/>
        <dsp:cNvSpPr/>
      </dsp:nvSpPr>
      <dsp:spPr>
        <a:xfrm>
          <a:off x="3787171" y="2863667"/>
          <a:ext cx="1719997" cy="1031998"/>
        </a:xfrm>
        <a:prstGeom prst="rect">
          <a:avLst/>
        </a:prstGeom>
        <a:solidFill>
          <a:schemeClr val="accent2">
            <a:hueOff val="-2792980"/>
            <a:satOff val="-4956"/>
            <a:lumOff val="-28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AIR TRANSPORT AND AMBULANCE PROGRAMS</a:t>
          </a:r>
        </a:p>
      </dsp:txBody>
      <dsp:txXfrm>
        <a:off x="3787171" y="2863667"/>
        <a:ext cx="1719997" cy="1031998"/>
      </dsp:txXfrm>
    </dsp:sp>
    <dsp:sp modelId="{45DD403B-7D31-4C98-82AC-8C4899078884}">
      <dsp:nvSpPr>
        <dsp:cNvPr id="0" name=""/>
        <dsp:cNvSpPr/>
      </dsp:nvSpPr>
      <dsp:spPr>
        <a:xfrm>
          <a:off x="5679168" y="2863667"/>
          <a:ext cx="1719997" cy="1031998"/>
        </a:xfrm>
        <a:prstGeom prst="rect">
          <a:avLst/>
        </a:prstGeom>
        <a:solidFill>
          <a:schemeClr val="accent2">
            <a:hueOff val="-3046887"/>
            <a:satOff val="-5406"/>
            <a:lumOff val="-3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CASE MANAGEMENT PROGRAMS</a:t>
          </a:r>
        </a:p>
      </dsp:txBody>
      <dsp:txXfrm>
        <a:off x="5679168" y="2863667"/>
        <a:ext cx="1719997" cy="1031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322EF-DE5A-44B0-8361-99415D510042}">
      <dsp:nvSpPr>
        <dsp:cNvPr id="0" name=""/>
        <dsp:cNvSpPr/>
      </dsp:nvSpPr>
      <dsp:spPr>
        <a:xfrm>
          <a:off x="973190" y="964224"/>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5B98DA-4210-4D02-9C56-D4938111EF1C}">
      <dsp:nvSpPr>
        <dsp:cNvPr id="0" name=""/>
        <dsp:cNvSpPr/>
      </dsp:nvSpPr>
      <dsp:spPr>
        <a:xfrm>
          <a:off x="1242597" y="1233631"/>
          <a:ext cx="725326" cy="72532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F815FC-5A21-4723-8CF7-99D694E3058C}">
      <dsp:nvSpPr>
        <dsp:cNvPr id="0" name=""/>
        <dsp:cNvSpPr/>
      </dsp:nvSpPr>
      <dsp:spPr>
        <a:xfrm>
          <a:off x="569079" y="2622114"/>
          <a:ext cx="2072362"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solidFill>
                <a:srgbClr val="2F97AC"/>
              </a:solidFill>
              <a:latin typeface="Calibri" panose="020F0502020204030204"/>
              <a:ea typeface="+mn-ea"/>
              <a:cs typeface="+mn-cs"/>
            </a:rPr>
            <a:t>Visit </a:t>
          </a:r>
          <a:br>
            <a:rPr lang="en-US" sz="2400" kern="1200" cap="none" dirty="0">
              <a:solidFill>
                <a:srgbClr val="2F97AC"/>
              </a:solidFill>
              <a:latin typeface="Calibri" panose="020F0502020204030204"/>
              <a:ea typeface="+mn-ea"/>
              <a:cs typeface="+mn-cs"/>
            </a:rPr>
          </a:br>
          <a:r>
            <a:rPr lang="en-US" sz="2400" kern="1200" cap="none" dirty="0">
              <a:solidFill>
                <a:srgbClr val="2F97AC"/>
              </a:solidFill>
              <a:latin typeface="Calibri" panose="020F0502020204030204"/>
              <a:ea typeface="+mn-ea"/>
              <a:cs typeface="+mn-cs"/>
            </a:rPr>
            <a:t>be-an-</a:t>
          </a:r>
          <a:r>
            <a:rPr lang="en-US" sz="2400" kern="1200" cap="none" dirty="0" err="1">
              <a:solidFill>
                <a:srgbClr val="2F97AC"/>
              </a:solidFill>
              <a:latin typeface="Calibri" panose="020F0502020204030204"/>
              <a:ea typeface="+mn-ea"/>
              <a:cs typeface="+mn-cs"/>
            </a:rPr>
            <a:t>rt.Org</a:t>
          </a:r>
          <a:endParaRPr lang="en-US" sz="2400" kern="1200" cap="none" dirty="0">
            <a:solidFill>
              <a:srgbClr val="2F97AC"/>
            </a:solidFill>
            <a:latin typeface="Calibri" panose="020F0502020204030204"/>
            <a:ea typeface="+mn-ea"/>
            <a:cs typeface="+mn-cs"/>
          </a:endParaRPr>
        </a:p>
      </dsp:txBody>
      <dsp:txXfrm>
        <a:off x="569079" y="2622114"/>
        <a:ext cx="2072362" cy="765000"/>
      </dsp:txXfrm>
    </dsp:sp>
    <dsp:sp modelId="{7EAA4BC0-01B1-4DBC-89F1-A256A34E52EA}">
      <dsp:nvSpPr>
        <dsp:cNvPr id="0" name=""/>
        <dsp:cNvSpPr/>
      </dsp:nvSpPr>
      <dsp:spPr>
        <a:xfrm>
          <a:off x="3408216" y="964224"/>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C4DFA2-C532-44BD-BC9D-B334A3BD1ABE}">
      <dsp:nvSpPr>
        <dsp:cNvPr id="0" name=""/>
        <dsp:cNvSpPr/>
      </dsp:nvSpPr>
      <dsp:spPr>
        <a:xfrm>
          <a:off x="3677623" y="1233631"/>
          <a:ext cx="725326" cy="72532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627073-EA4B-4F4F-AA69-2F094D8147C4}">
      <dsp:nvSpPr>
        <dsp:cNvPr id="0" name=""/>
        <dsp:cNvSpPr/>
      </dsp:nvSpPr>
      <dsp:spPr>
        <a:xfrm>
          <a:off x="3004105" y="2622114"/>
          <a:ext cx="2072362"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solidFill>
                <a:srgbClr val="2F97AC"/>
              </a:solidFill>
            </a:rPr>
            <a:t>Get your degree</a:t>
          </a:r>
        </a:p>
      </dsp:txBody>
      <dsp:txXfrm>
        <a:off x="3004105" y="2622114"/>
        <a:ext cx="2072362" cy="765000"/>
      </dsp:txXfrm>
    </dsp:sp>
    <dsp:sp modelId="{F2D09738-D34D-4EEE-9A3C-98F5504EB31B}">
      <dsp:nvSpPr>
        <dsp:cNvPr id="0" name=""/>
        <dsp:cNvSpPr/>
      </dsp:nvSpPr>
      <dsp:spPr>
        <a:xfrm>
          <a:off x="5843242" y="964224"/>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452DDA-8078-4BCA-9287-9974749CA5FF}">
      <dsp:nvSpPr>
        <dsp:cNvPr id="0" name=""/>
        <dsp:cNvSpPr/>
      </dsp:nvSpPr>
      <dsp:spPr>
        <a:xfrm>
          <a:off x="6112649" y="1233631"/>
          <a:ext cx="725326" cy="72532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1A93E-1B66-40F0-8D50-EBA422A4DDFE}">
      <dsp:nvSpPr>
        <dsp:cNvPr id="0" name=""/>
        <dsp:cNvSpPr/>
      </dsp:nvSpPr>
      <dsp:spPr>
        <a:xfrm>
          <a:off x="5439131" y="2622114"/>
          <a:ext cx="2072362"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solidFill>
                <a:srgbClr val="2F97AC"/>
              </a:solidFill>
            </a:rPr>
            <a:t>Earn your RRT credential</a:t>
          </a:r>
        </a:p>
      </dsp:txBody>
      <dsp:txXfrm>
        <a:off x="5439131" y="2622114"/>
        <a:ext cx="2072362" cy="765000"/>
      </dsp:txXfrm>
    </dsp:sp>
    <dsp:sp modelId="{B9EAFE7B-E447-4540-B909-E812B6DAF9AB}">
      <dsp:nvSpPr>
        <dsp:cNvPr id="0" name=""/>
        <dsp:cNvSpPr/>
      </dsp:nvSpPr>
      <dsp:spPr>
        <a:xfrm>
          <a:off x="8278268" y="964224"/>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766F3-FC8F-46B8-AF61-EF385CE8488E}">
      <dsp:nvSpPr>
        <dsp:cNvPr id="0" name=""/>
        <dsp:cNvSpPr/>
      </dsp:nvSpPr>
      <dsp:spPr>
        <a:xfrm>
          <a:off x="8547675" y="1233631"/>
          <a:ext cx="725326" cy="72532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9C08DD-1F85-470F-8749-ECDD24C8F5F7}">
      <dsp:nvSpPr>
        <dsp:cNvPr id="0" name=""/>
        <dsp:cNvSpPr/>
      </dsp:nvSpPr>
      <dsp:spPr>
        <a:xfrm>
          <a:off x="7874157" y="2622114"/>
          <a:ext cx="2072362"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solidFill>
                <a:srgbClr val="2F97AC"/>
              </a:solidFill>
            </a:rPr>
            <a:t>Get your license</a:t>
          </a:r>
        </a:p>
      </dsp:txBody>
      <dsp:txXfrm>
        <a:off x="7874157" y="2622114"/>
        <a:ext cx="2072362" cy="765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D4ABE-4A57-443B-967B-A557807DEA95}"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98B87-9CAE-4CBD-9E5B-D295DD0220E7}" type="slidenum">
              <a:rPr lang="en-US" smtClean="0"/>
              <a:t>‹#›</a:t>
            </a:fld>
            <a:endParaRPr lang="en-US"/>
          </a:p>
        </p:txBody>
      </p:sp>
    </p:spTree>
    <p:extLst>
      <p:ext uri="{BB962C8B-B14F-4D97-AF65-F5344CB8AC3E}">
        <p14:creationId xmlns:p14="http://schemas.microsoft.com/office/powerpoint/2010/main" val="1987162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e-an-rt.org/fill-your-pack/find-a-schoo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2</a:t>
            </a:fld>
            <a:endParaRPr lang="en-US"/>
          </a:p>
        </p:txBody>
      </p:sp>
    </p:spTree>
    <p:extLst>
      <p:ext uri="{BB962C8B-B14F-4D97-AF65-F5344CB8AC3E}">
        <p14:creationId xmlns:p14="http://schemas.microsoft.com/office/powerpoint/2010/main" val="2576110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RTs do?</a:t>
            </a:r>
          </a:p>
          <a:p>
            <a:endParaRPr lang="en-US" dirty="0"/>
          </a:p>
          <a:p>
            <a:r>
              <a:rPr lang="en-US" dirty="0"/>
              <a:t>A day in the life of an RT might include:</a:t>
            </a:r>
          </a:p>
          <a:p>
            <a:endParaRPr lang="en-US" dirty="0"/>
          </a:p>
          <a:p>
            <a:pPr algn="l" fontAlgn="base">
              <a:buFont typeface="Arial" panose="020B0604020202020204" pitchFamily="34" charset="0"/>
              <a:buChar char="•"/>
            </a:pPr>
            <a:r>
              <a:rPr lang="en-US" b="0" i="0" dirty="0">
                <a:solidFill>
                  <a:srgbClr val="333333"/>
                </a:solidFill>
                <a:effectLst/>
                <a:latin typeface="var( --e-global-typography-text-font-family )"/>
              </a:rPr>
              <a:t>Assessing patients for lung and breathing disorders and recommending treatment modalities.</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Interviewing patients and doing chest physical exams to determine what kind of therapy is best for their condition.</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Consulting with physicians to recommend a change in therapy, based on your evaluation of the patient.</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Analyzing breath sounds, measuring vital signs, and drawing arterial blood to determine levels of oxygen and other gases.</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Managing ventilators and artificial airway devices for patients who can’t breathe normally on their own.</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Responding to Code Blue or other urgent calls for care.</a:t>
            </a:r>
            <a:endParaRPr lang="en-US" b="0" i="0" dirty="0">
              <a:solidFill>
                <a:srgbClr val="333333"/>
              </a:solidFill>
              <a:effectLst/>
              <a:latin typeface="-apple-system"/>
            </a:endParaRPr>
          </a:p>
          <a:p>
            <a:pPr algn="l" fontAlgn="base">
              <a:buFont typeface="Arial" panose="020B0604020202020204" pitchFamily="34" charset="0"/>
              <a:buChar char="•"/>
            </a:pPr>
            <a:r>
              <a:rPr lang="en-US" b="0" i="0" dirty="0">
                <a:solidFill>
                  <a:srgbClr val="333333"/>
                </a:solidFill>
                <a:effectLst/>
                <a:latin typeface="var( --e-global-typography-text-font-family )"/>
              </a:rPr>
              <a:t>Educating patients and families about lung disease so they can maximize their recovery.</a:t>
            </a:r>
            <a:endParaRPr lang="en-US" b="0" i="0" dirty="0">
              <a:solidFill>
                <a:srgbClr val="333333"/>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3</a:t>
            </a:fld>
            <a:endParaRPr lang="en-US"/>
          </a:p>
        </p:txBody>
      </p:sp>
    </p:spTree>
    <p:extLst>
      <p:ext uri="{BB962C8B-B14F-4D97-AF65-F5344CB8AC3E}">
        <p14:creationId xmlns:p14="http://schemas.microsoft.com/office/powerpoint/2010/main" val="1959064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RTs work?</a:t>
            </a:r>
          </a:p>
          <a:p>
            <a:endParaRPr lang="en-US" dirty="0"/>
          </a:p>
          <a:p>
            <a:r>
              <a:rPr lang="en-US" dirty="0"/>
              <a:t>You’ll find RTs in</a:t>
            </a: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HOSPITALS</a:t>
            </a:r>
            <a:r>
              <a:rPr lang="en-US" b="0" i="0" dirty="0">
                <a:solidFill>
                  <a:srgbClr val="333333"/>
                </a:solidFill>
                <a:effectLst/>
                <a:latin typeface="var( --e-global-typography-text-font-family )"/>
              </a:rPr>
              <a:t> giving breathing treatments to people with asthma and other respiratory conditions.</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INTENSIVE CARE UNITS</a:t>
            </a:r>
            <a:r>
              <a:rPr lang="en-US" b="0" i="0" dirty="0">
                <a:solidFill>
                  <a:srgbClr val="333333"/>
                </a:solidFill>
                <a:effectLst/>
                <a:latin typeface="var( --e-global-typography-text-font-family )"/>
              </a:rPr>
              <a:t> managing ventilators that keep the critically ill patients alive.</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EMERGENCY ROOMS</a:t>
            </a:r>
            <a:r>
              <a:rPr lang="en-US" b="0" i="0" dirty="0">
                <a:solidFill>
                  <a:srgbClr val="333333"/>
                </a:solidFill>
                <a:effectLst/>
                <a:latin typeface="var( --e-global-typography-text-font-family )"/>
              </a:rPr>
              <a:t> delivering life-saving treatments.</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NEWBORN AND PEDIATRIC UNITS</a:t>
            </a:r>
            <a:r>
              <a:rPr lang="en-US" b="0" i="0" dirty="0">
                <a:solidFill>
                  <a:srgbClr val="333333"/>
                </a:solidFill>
                <a:effectLst/>
                <a:latin typeface="var( --e-global-typography-text-font-family )"/>
              </a:rPr>
              <a:t> helping children with conditions ranging from premature birth to cystic fibrosis.</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OPERATING ROOMS</a:t>
            </a:r>
            <a:r>
              <a:rPr lang="en-US" b="0" i="0" dirty="0">
                <a:solidFill>
                  <a:srgbClr val="333333"/>
                </a:solidFill>
                <a:effectLst/>
                <a:latin typeface="var( --e-global-typography-text-font-family )"/>
              </a:rPr>
              <a:t> working with anesthesiologists to monitor patients’ breathing during surgery.</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PATIENT’S HOMES</a:t>
            </a:r>
            <a:r>
              <a:rPr lang="en-US" b="0" i="0" dirty="0">
                <a:solidFill>
                  <a:srgbClr val="333333"/>
                </a:solidFill>
                <a:effectLst/>
                <a:latin typeface="var( --e-global-typography-text-font-family )"/>
              </a:rPr>
              <a:t> providing regular check-ups and making sure people have what they need to stay out of the hospital.</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SLEEP LABORATORIES</a:t>
            </a:r>
            <a:r>
              <a:rPr lang="en-US" b="0" i="0" dirty="0">
                <a:solidFill>
                  <a:srgbClr val="333333"/>
                </a:solidFill>
                <a:effectLst/>
                <a:latin typeface="var( --e-global-typography-text-font-family )"/>
              </a:rPr>
              <a:t> helping to diagnose disorders like sleep apnea.</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SKILLED NURSING FACILITIES</a:t>
            </a:r>
            <a:r>
              <a:rPr lang="en-US" b="0" i="0" dirty="0">
                <a:solidFill>
                  <a:srgbClr val="333333"/>
                </a:solidFill>
                <a:effectLst/>
                <a:latin typeface="var( --e-global-typography-text-font-family )"/>
              </a:rPr>
              <a:t> and pulmonary rehabilitation programs helping older people breathe easier and get more out of life.</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DOCTOR’S OFFICES</a:t>
            </a:r>
            <a:r>
              <a:rPr lang="en-US" b="0" i="0" dirty="0">
                <a:solidFill>
                  <a:srgbClr val="333333"/>
                </a:solidFill>
                <a:effectLst/>
                <a:latin typeface="var( --e-global-typography-text-font-family )"/>
              </a:rPr>
              <a:t> conducting pulmonary function tests and providing patient education.</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ASTHMA EDUCATION PROGRAMS</a:t>
            </a:r>
            <a:r>
              <a:rPr lang="en-US" b="0" i="0" dirty="0">
                <a:solidFill>
                  <a:srgbClr val="333333"/>
                </a:solidFill>
                <a:effectLst/>
                <a:latin typeface="var( --e-global-typography-text-font-family )"/>
              </a:rPr>
              <a:t> helping children and adults alike learn how to cope with the condition.</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SMOKING CESSATION PROGRAMS</a:t>
            </a:r>
            <a:r>
              <a:rPr lang="en-US" b="0" i="0" dirty="0">
                <a:solidFill>
                  <a:srgbClr val="333333"/>
                </a:solidFill>
                <a:effectLst/>
                <a:latin typeface="var( --e-global-typography-text-font-family )"/>
              </a:rPr>
              <a:t> assisting those who want to kick the habit for good.</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AIR TRANSPORT AND AMBULANCE PROGRAMS</a:t>
            </a:r>
            <a:r>
              <a:rPr lang="en-US" b="0" i="0" dirty="0">
                <a:solidFill>
                  <a:srgbClr val="333333"/>
                </a:solidFill>
                <a:effectLst/>
                <a:latin typeface="var( --e-global-typography-text-font-family )"/>
              </a:rPr>
              <a:t> rushing to rescue people in need of immediate medical attention.</a:t>
            </a:r>
            <a:endParaRPr lang="en-US" b="0" i="0" dirty="0">
              <a:solidFill>
                <a:srgbClr val="333333"/>
              </a:solidFill>
              <a:effectLst/>
              <a:latin typeface="-apple-system"/>
            </a:endParaRPr>
          </a:p>
          <a:p>
            <a:pPr algn="l" fontAlgn="base">
              <a:buFont typeface="Arial" panose="020B0604020202020204" pitchFamily="34" charset="0"/>
              <a:buChar char="•"/>
            </a:pPr>
            <a:r>
              <a:rPr lang="en-US" b="1" i="0" cap="all" dirty="0">
                <a:solidFill>
                  <a:srgbClr val="3577C1"/>
                </a:solidFill>
                <a:effectLst/>
                <a:latin typeface="Montserrat" panose="020B0604020202020204" pitchFamily="2" charset="0"/>
              </a:rPr>
              <a:t>IN CASE MANAGEMENT PROGRAMS</a:t>
            </a:r>
            <a:r>
              <a:rPr lang="en-US" b="0" i="0" dirty="0">
                <a:solidFill>
                  <a:srgbClr val="333333"/>
                </a:solidFill>
                <a:effectLst/>
                <a:latin typeface="var( --e-global-typography-text-font-family )"/>
              </a:rPr>
              <a:t> helping devise long-term care plans for patients.</a:t>
            </a:r>
            <a:endParaRPr lang="en-US" b="0" i="0" dirty="0">
              <a:solidFill>
                <a:srgbClr val="333333"/>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4</a:t>
            </a:fld>
            <a:endParaRPr lang="en-US"/>
          </a:p>
        </p:txBody>
      </p:sp>
    </p:spTree>
    <p:extLst>
      <p:ext uri="{BB962C8B-B14F-4D97-AF65-F5344CB8AC3E}">
        <p14:creationId xmlns:p14="http://schemas.microsoft.com/office/powerpoint/2010/main" val="118852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many great things about being an RT is that the profession is dedicated to patients of all ages and circumstances. Maybe you’re interested in working with newborns or children. Or maybe you’re interested in the fast-paced world of transport. Wherever you want to take your career, respiratory care is there.</a:t>
            </a:r>
          </a:p>
          <a:p>
            <a:endParaRPr lang="en-US" dirty="0"/>
          </a:p>
          <a:p>
            <a:pPr algn="l"/>
            <a:r>
              <a:rPr lang="en-US" b="0" i="0" dirty="0">
                <a:solidFill>
                  <a:srgbClr val="333333"/>
                </a:solidFill>
                <a:effectLst/>
                <a:latin typeface="var( --e-global-typography-text-font-family )"/>
              </a:rPr>
              <a:t>Here’s where you can take your respiratory therapy career:​</a:t>
            </a:r>
          </a:p>
          <a:p>
            <a:pPr algn="l"/>
            <a:r>
              <a:rPr lang="en-US" b="1" i="0" cap="all" dirty="0">
                <a:solidFill>
                  <a:srgbClr val="333333"/>
                </a:solidFill>
                <a:effectLst/>
                <a:latin typeface="Montserrat" panose="00000500000000000000" pitchFamily="2" charset="0"/>
              </a:rPr>
              <a:t>LONG-TERM CARE</a:t>
            </a:r>
          </a:p>
          <a:p>
            <a:pPr algn="l"/>
            <a:r>
              <a:rPr lang="en-US" b="0" i="0" dirty="0">
                <a:solidFill>
                  <a:srgbClr val="333333"/>
                </a:solidFill>
                <a:effectLst/>
                <a:latin typeface="var( --e-global-typography-text-font-family )"/>
              </a:rPr>
              <a:t>Long-term care RTs work in skilled nursing facilities, subacute care centers, rehab hospitals, and other types of long-term care facilities. RTs in this area work with post acute and chronic disease patients who range in age from the very old to the very young.</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Most long-term care RTs enter the area after having worked in a hospital first, and most facilities will require therapists to hold the Certified Respiratory Therapist (CRT) credential. Many will also expect therapists to have the advanced level Registered Respiratory Therapist (RRT) credential as well, and therapists with the RRT are more likely to advance to managerial positions.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NEONATAL-PEDIATRICS</a:t>
            </a:r>
          </a:p>
          <a:p>
            <a:pPr algn="l"/>
            <a:r>
              <a:rPr lang="en-US" b="0" i="0" dirty="0">
                <a:solidFill>
                  <a:srgbClr val="333333"/>
                </a:solidFill>
                <a:effectLst/>
                <a:latin typeface="var( --e-global-typography-text-font-family )"/>
              </a:rPr>
              <a:t>Neonatal-pediatric RTs work in children’s hospitals and general hospitals with neonatal-pediatric wards. Neonatal respiratory care involves treating and monitoring newborns for breathing disorders. A neonatal RT might monitor the breathing of premature babies, treat infants born with pulmonary diseases or disorders, or respond to the unique respiratory care needs of an infant in an emergency.</a:t>
            </a:r>
          </a:p>
          <a:p>
            <a:pPr algn="l"/>
            <a:r>
              <a:rPr lang="en-US" b="0" i="0" dirty="0">
                <a:solidFill>
                  <a:srgbClr val="333333"/>
                </a:solidFill>
                <a:effectLst/>
                <a:latin typeface="var( --e-global-typography-text-font-family )"/>
              </a:rPr>
              <a:t>Pediatric RTs work with toddlers and older children, providing breathing treatments and other care for children with asthma, cystic fibrosis, and a wide range of other respiratory problems.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Neonatal-pediatric therapists generally hold the CRT or RRT credentials, and many have also earned the Neonatal-Pediatric Specialist credential, or RRT-NPS. Increasingly, therapists who work with children with asthma are also earning the Asthma Educator-Certified credential, or AE-C, which certifies they are competent to counsel patients in asthma management.</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SURFACE &amp; AIR TRANSPORT</a:t>
            </a:r>
          </a:p>
          <a:p>
            <a:pPr algn="l"/>
            <a:r>
              <a:rPr lang="en-US" b="0" i="0" dirty="0">
                <a:solidFill>
                  <a:srgbClr val="333333"/>
                </a:solidFill>
                <a:effectLst/>
                <a:latin typeface="var( --e-global-typography-text-font-family )"/>
              </a:rPr>
              <a:t>Surface and Air Transport RTs are a vital part of transport teams that treat critically ill patients in emergency transit to critical care units. These RTs do their job huddled in the back of a helicopter, air ambulance, or ground ambulance, working closely with nurses, physicians, and EMTs to keep patients alive and well until they can reach a hospital where they can receive necessary care. When they aren’t actively participating in a transport, these therapists work in other areas of their hospitals, from the emergency room to the intensive care units.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Transport RTs earn the CRT or RRT credentials, and since many specialize in newborn and pediatric transports, the RRT-NPS credential as well. In addition, they may also be required to have one or more life support credentials.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PULMONARY REHAB</a:t>
            </a:r>
          </a:p>
          <a:p>
            <a:pPr algn="l"/>
            <a:r>
              <a:rPr lang="en-US" b="0" i="0" dirty="0">
                <a:solidFill>
                  <a:srgbClr val="333333"/>
                </a:solidFill>
                <a:effectLst/>
                <a:latin typeface="var( --e-global-typography-text-font-family )"/>
              </a:rPr>
              <a:t>Pulmonary rehabilitation therapists help patients with chronic lung diseases like asthma, emphysema, chronic bronchitis, and pulmonary fibrosis cope with their conditions through education, treatment, and exercise. Most work in pulmonary rehabilitation centers, where they provide care and education to patients enrolled in their programs on an outpatient basis. But some also provide similar services to patients who are still in the hospital. Their primary goal is to help patients with chronic lung ailments breathe more easily and comfortably.</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Pulmonary rehab therapists will hold the CRT or RRT credentials. Many are also earning the AE-C, if asthma education is a part of their job responsibilities.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POLYSOMNOGRAPHY</a:t>
            </a:r>
          </a:p>
          <a:p>
            <a:pPr algn="l"/>
            <a:r>
              <a:rPr lang="en-US" b="0" i="0" dirty="0">
                <a:solidFill>
                  <a:srgbClr val="333333"/>
                </a:solidFill>
                <a:effectLst/>
                <a:latin typeface="var( --e-global-typography-text-font-family )"/>
              </a:rPr>
              <a:t>Over the past 30 years, sleep medicine technology has grown into a complex health care field, and respiratory therapists are increasingly being called upon to specialize in this dynamic area of care. RTs who work in sleep are generally employed by sleep laboratories, and they often work the night shift, when sleep studies are conducted.</a:t>
            </a:r>
          </a:p>
          <a:p>
            <a:pPr algn="l"/>
            <a:r>
              <a:rPr lang="en-US" b="0" i="0" dirty="0">
                <a:solidFill>
                  <a:srgbClr val="333333"/>
                </a:solidFill>
                <a:effectLst/>
                <a:latin typeface="var( --e-global-typography-text-font-family )"/>
              </a:rPr>
              <a:t>General respiratory therapists can transition well into polysomnography, but most will need additional education and training to understand the 77 identified sleep disorders, to learn the function and use of polysomnographic equipment, and to provide safe and effective treatment to patients.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RTs who go into sleep hold the CRT or RRT credentials, but may also want to earn the Registered Polysomnographic Technologist, or RPSGT credential, or the NBRC’s Sleep Disorders Specialist (CRT-SDS or RRT-SDS) credential, which is awarded to those who take a specialty exam in polysomnography.</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EDUCATION</a:t>
            </a:r>
          </a:p>
          <a:p>
            <a:pPr algn="l"/>
            <a:r>
              <a:rPr lang="en-US" b="0" i="0" dirty="0">
                <a:solidFill>
                  <a:srgbClr val="333333"/>
                </a:solidFill>
                <a:effectLst/>
                <a:latin typeface="var( --e-global-typography-text-font-family )"/>
              </a:rPr>
              <a:t>Respiratory therapy education involves not just educating future practitioners, but also serving as an educational resource to practicing therapists. Respiratory therapy educators serve as professors and instructors in school programs, including those at the community college and university levels, and they may also work as continuing education coordinators for hospital RT departments.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Most RT educators enter the specialty after having worked as a respiratory therapist in a hospital or other setting, and nearly all will have earned the advanced level RRT credential. Many educators also hold masters and doctorate degrees; in many schools, advanced degrees are considered essential for advancement.</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CRITICAL CARE</a:t>
            </a:r>
          </a:p>
          <a:p>
            <a:pPr algn="l"/>
            <a:r>
              <a:rPr lang="en-US" b="0" i="0" dirty="0">
                <a:solidFill>
                  <a:srgbClr val="333333"/>
                </a:solidFill>
                <a:effectLst/>
                <a:latin typeface="var( --e-global-typography-text-font-family )"/>
              </a:rPr>
              <a:t>Many RTs love the fast pace and complex care delivered in the intensive care unit. Critical care respiratory therapists work with the most sophisticated equipment and the most severely ill patients.</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Therapists who staff the ICU most often have earned the advanced level RRT credential. Many respiratory therapists who work with critically ill patients also earn the NBRC’s Adult Critical Care Specialist, or RRT-ACCS credential.</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CASE MANAGEMENT</a:t>
            </a:r>
          </a:p>
          <a:p>
            <a:pPr algn="l"/>
            <a:r>
              <a:rPr lang="en-US" b="0" i="0" dirty="0">
                <a:solidFill>
                  <a:srgbClr val="333333"/>
                </a:solidFill>
                <a:effectLst/>
                <a:latin typeface="var( --e-global-typography-text-font-family )"/>
              </a:rPr>
              <a:t>Some RTs find it rewarding to develop a plan of care aimed at helping a patient transition from the hospital to the home care setting. These RT case managers help coordinate all aspects of a patient’s health care needs, making sure they have the equipment and other services they’ll need to recuperate at home.</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Most of these therapists hold the RRT credential, and many will also earn case management credentials as well, such as the Certified Case Manager, or CCM, credential.</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HOME CARE</a:t>
            </a:r>
          </a:p>
          <a:p>
            <a:pPr algn="l"/>
            <a:r>
              <a:rPr lang="en-US" b="0" i="0" dirty="0">
                <a:solidFill>
                  <a:srgbClr val="333333"/>
                </a:solidFill>
                <a:effectLst/>
                <a:latin typeface="var( --e-global-typography-text-font-family )"/>
              </a:rPr>
              <a:t>Many respiratory patients who have long-term illnesses like emphysema receive health care services in their homes from respiratory therapists. These therapists may work for a hospital, but most work for companies that provide home care equipment to people at home. RTs who like to visit with patients and be out and about do well in home care.</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Since home care requires a lot of independent thinking, most home care therapists have experience working in a hospital or other health care setting. Therapists will have earned the CRT or RRT credential, although the advanced level RRT credential is preferred by many home care companies.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PULMONARY DIAGNOSTICS</a:t>
            </a:r>
          </a:p>
          <a:p>
            <a:pPr algn="l"/>
            <a:r>
              <a:rPr lang="en-US" b="0" i="0" dirty="0">
                <a:solidFill>
                  <a:srgbClr val="333333"/>
                </a:solidFill>
                <a:effectLst/>
                <a:latin typeface="var( --e-global-typography-text-font-family )"/>
              </a:rPr>
              <a:t>Therapists who enjoy the diagnostic aspects of respiratory care may specialize in pulmonary function testing. These therapists work in hospital-based or physician office-based pulmonary function laboratories, where they conduct the testing required to help physicians determine whether a person has a lung disease and, if so, which one.</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Therapists in this area generally earn the CRT or RRT credentials, but most will also earn specialty credentials in pulmonary diagnostics. These include the Certified Pulmonary Function Technologist, or CPFT, and Registered Pulmonary Function Technologist, or RPFT, credentials.</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MANAGEMENT</a:t>
            </a:r>
          </a:p>
          <a:p>
            <a:pPr algn="l"/>
            <a:r>
              <a:rPr lang="en-US" b="0" i="0" dirty="0">
                <a:solidFill>
                  <a:srgbClr val="333333"/>
                </a:solidFill>
                <a:effectLst/>
                <a:latin typeface="var( --e-global-typography-text-font-family )"/>
              </a:rPr>
              <a:t>Every respiratory care department has managerial personnel, and many RTs rise up the ranks to fill these positions. Managers in respiratory care are responsible for a wide range of duties — everything from staffing and budget preparation to setting policies and implementing directives from hospital administration.</a:t>
            </a:r>
          </a:p>
          <a:p>
            <a:pPr algn="l"/>
            <a:r>
              <a:rPr lang="en-US" b="1" i="0" dirty="0">
                <a:solidFill>
                  <a:srgbClr val="333333"/>
                </a:solidFill>
                <a:effectLst/>
                <a:latin typeface="var( --e-global-typography-text-font-family )"/>
              </a:rPr>
              <a:t>What it takes:</a:t>
            </a:r>
            <a:r>
              <a:rPr lang="en-US" b="0" i="0" dirty="0">
                <a:solidFill>
                  <a:srgbClr val="333333"/>
                </a:solidFill>
                <a:effectLst/>
                <a:latin typeface="var( --e-global-typography-text-font-family )"/>
              </a:rPr>
              <a:t> Managers typically enter the area after many years of experience as a staff therapist. Most will have earned the advanced level RRT credential, and many also earn bachelor’s degrees or above in business administration or public health.</a:t>
            </a:r>
          </a:p>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5</a:t>
            </a:fld>
            <a:endParaRPr lang="en-US"/>
          </a:p>
        </p:txBody>
      </p:sp>
    </p:spTree>
    <p:extLst>
      <p:ext uri="{BB962C8B-B14F-4D97-AF65-F5344CB8AC3E}">
        <p14:creationId xmlns:p14="http://schemas.microsoft.com/office/powerpoint/2010/main" val="47922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333333"/>
                </a:solidFill>
                <a:effectLst/>
                <a:latin typeface="Montserrat" panose="00000500000000000000" pitchFamily="2" charset="0"/>
              </a:rPr>
              <a:t>A DEGREE</a:t>
            </a:r>
          </a:p>
          <a:p>
            <a:pPr algn="l"/>
            <a:r>
              <a:rPr lang="en-US" b="0" i="0" dirty="0">
                <a:solidFill>
                  <a:srgbClr val="333333"/>
                </a:solidFill>
                <a:effectLst/>
                <a:latin typeface="var( --e-global-typography-text-font-family )"/>
              </a:rPr>
              <a:t>An associate degree can get you started in the field, but changes in the roles and responsibilities of the RT are on the horizon and pursuing an advanced degree such as a bachelor’s and/or master’s degree is encouraged. </a:t>
            </a:r>
            <a:r>
              <a:rPr lang="en-US" b="0" i="0" u="none" strike="noStrike" dirty="0">
                <a:solidFill>
                  <a:srgbClr val="3577C1"/>
                </a:solidFill>
                <a:effectLst/>
                <a:latin typeface="var( --e-global-typography-text-font-family )"/>
                <a:hlinkClick r:id="rId3"/>
              </a:rPr>
              <a:t>Find Your Program</a:t>
            </a:r>
            <a:endParaRPr lang="en-US" b="0" i="0" dirty="0">
              <a:solidFill>
                <a:srgbClr val="333333"/>
              </a:solidFill>
              <a:effectLst/>
              <a:latin typeface="var( --e-global-typography-text-font-family )"/>
            </a:endParaRP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CREDENTIAL</a:t>
            </a:r>
          </a:p>
          <a:p>
            <a:pPr algn="l"/>
            <a:r>
              <a:rPr lang="en-US" b="0" i="0" dirty="0">
                <a:solidFill>
                  <a:srgbClr val="333333"/>
                </a:solidFill>
                <a:effectLst/>
                <a:latin typeface="var( --e-global-typography-text-font-family )"/>
              </a:rPr>
              <a:t>There are two levels of respiratory therapist: the certified respiratory therapist (CRT) and the registered respiratory therapist (RRT).</a:t>
            </a:r>
          </a:p>
          <a:p>
            <a:pPr algn="l"/>
            <a:r>
              <a:rPr lang="en-US" b="1" i="0" dirty="0">
                <a:solidFill>
                  <a:srgbClr val="333333"/>
                </a:solidFill>
                <a:effectLst/>
                <a:latin typeface="Montserrat" panose="00000500000000000000" pitchFamily="2" charset="0"/>
              </a:rPr>
              <a:t>Certified Respiratory Therapists (CRTs)</a:t>
            </a:r>
          </a:p>
          <a:p>
            <a:pPr algn="l"/>
            <a:r>
              <a:rPr lang="en-US" b="0" i="0" dirty="0">
                <a:solidFill>
                  <a:srgbClr val="333333"/>
                </a:solidFill>
                <a:effectLst/>
                <a:latin typeface="var( --e-global-typography-text-font-family )"/>
              </a:rPr>
              <a:t>Respiratory therapists are required to complete either a two-year associate’s degree or a four-year baccalaureate degree. Upon graduation they are eligible to take a national voluntary multiple choice examination that, upon passing, leads to the credential Certified Respiratory Therapist (CRT).</a:t>
            </a:r>
          </a:p>
          <a:p>
            <a:pPr algn="l"/>
            <a:r>
              <a:rPr lang="en-US" b="1" i="0" dirty="0">
                <a:solidFill>
                  <a:srgbClr val="333333"/>
                </a:solidFill>
                <a:effectLst/>
                <a:latin typeface="Montserrat" panose="00000500000000000000" pitchFamily="2" charset="0"/>
              </a:rPr>
              <a:t>Registered Respiratory Therapists (RRTs)</a:t>
            </a:r>
          </a:p>
          <a:p>
            <a:pPr algn="l"/>
            <a:r>
              <a:rPr lang="en-US" b="0" i="0" dirty="0">
                <a:solidFill>
                  <a:srgbClr val="333333"/>
                </a:solidFill>
                <a:effectLst/>
                <a:latin typeface="var( --e-global-typography-text-font-family )"/>
              </a:rPr>
              <a:t>Once the respiratory therapist has successfully passed the multiple choice examination, he/she is eligible to take a national voluntary clinical simulation examination that leads to the Registered Respiratory Therapist (RRT) credential.</a:t>
            </a:r>
          </a:p>
          <a:p>
            <a:pPr algn="l"/>
            <a:endParaRPr lang="en-US" b="1" i="0" cap="all" dirty="0">
              <a:solidFill>
                <a:srgbClr val="333333"/>
              </a:solidFill>
              <a:effectLst/>
              <a:latin typeface="Montserrat" panose="00000500000000000000" pitchFamily="2" charset="0"/>
            </a:endParaRPr>
          </a:p>
          <a:p>
            <a:pPr algn="l"/>
            <a:r>
              <a:rPr lang="en-US" b="1" i="0" cap="all" dirty="0">
                <a:solidFill>
                  <a:srgbClr val="333333"/>
                </a:solidFill>
                <a:effectLst/>
                <a:latin typeface="Montserrat" panose="00000500000000000000" pitchFamily="2" charset="0"/>
              </a:rPr>
              <a:t>LICENSE</a:t>
            </a:r>
          </a:p>
          <a:p>
            <a:pPr algn="l"/>
            <a:r>
              <a:rPr lang="en-US" b="0" i="0" dirty="0">
                <a:solidFill>
                  <a:srgbClr val="333333"/>
                </a:solidFill>
                <a:effectLst/>
                <a:latin typeface="var( --e-global-typography-text-font-family )"/>
              </a:rPr>
              <a:t>State licensure is mandatory for respiratory therapists practicing in the U.S., with the exception of Alaska.</a:t>
            </a:r>
          </a:p>
          <a:p>
            <a:endParaRPr lang="en-US" dirty="0"/>
          </a:p>
        </p:txBody>
      </p:sp>
      <p:sp>
        <p:nvSpPr>
          <p:cNvPr id="4" name="Slide Number Placeholder 3"/>
          <p:cNvSpPr>
            <a:spLocks noGrp="1"/>
          </p:cNvSpPr>
          <p:nvPr>
            <p:ph type="sldNum" sz="quarter" idx="5"/>
          </p:nvPr>
        </p:nvSpPr>
        <p:spPr/>
        <p:txBody>
          <a:bodyPr/>
          <a:lstStyle/>
          <a:p>
            <a:fld id="{F5D98B87-9CAE-4CBD-9E5B-D295DD0220E7}" type="slidenum">
              <a:rPr lang="en-US" smtClean="0"/>
              <a:t>6</a:t>
            </a:fld>
            <a:endParaRPr lang="en-US"/>
          </a:p>
        </p:txBody>
      </p:sp>
    </p:spTree>
    <p:extLst>
      <p:ext uri="{BB962C8B-B14F-4D97-AF65-F5344CB8AC3E}">
        <p14:creationId xmlns:p14="http://schemas.microsoft.com/office/powerpoint/2010/main" val="3554822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49AAAB-BC39-41E2-2C2E-EB867BABEBA1}"/>
              </a:ext>
            </a:extLst>
          </p:cNvPr>
          <p:cNvPicPr>
            <a:picLocks noChangeAspect="1"/>
          </p:cNvPicPr>
          <p:nvPr userDrawn="1"/>
        </p:nvPicPr>
        <p:blipFill>
          <a:blip r:embed="rId2"/>
          <a:stretch>
            <a:fillRect/>
          </a:stretch>
        </p:blipFill>
        <p:spPr>
          <a:xfrm>
            <a:off x="0" y="-7143"/>
            <a:ext cx="12192000" cy="6858000"/>
          </a:xfrm>
          <a:prstGeom prst="rect">
            <a:avLst/>
          </a:prstGeom>
        </p:spPr>
      </p:pic>
      <p:sp>
        <p:nvSpPr>
          <p:cNvPr id="2" name="Title 1">
            <a:extLst>
              <a:ext uri="{FF2B5EF4-FFF2-40B4-BE49-F238E27FC236}">
                <a16:creationId xmlns:a16="http://schemas.microsoft.com/office/drawing/2014/main" id="{AD06898B-0845-1C10-CBCC-BC7B772B0336}"/>
              </a:ext>
            </a:extLst>
          </p:cNvPr>
          <p:cNvSpPr>
            <a:spLocks noGrp="1"/>
          </p:cNvSpPr>
          <p:nvPr>
            <p:ph type="ctrTitle"/>
          </p:nvPr>
        </p:nvSpPr>
        <p:spPr>
          <a:xfrm>
            <a:off x="2345266"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884BB50E-8F9D-1941-F0F9-92E16957ABC9}"/>
              </a:ext>
            </a:extLst>
          </p:cNvPr>
          <p:cNvSpPr>
            <a:spLocks noGrp="1"/>
          </p:cNvSpPr>
          <p:nvPr>
            <p:ph type="subTitle" idx="1"/>
          </p:nvPr>
        </p:nvSpPr>
        <p:spPr>
          <a:xfrm>
            <a:off x="2345266"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6ADF06-450C-0F88-3A3F-6CC9C91CDC98}"/>
              </a:ext>
            </a:extLst>
          </p:cNvPr>
          <p:cNvSpPr>
            <a:spLocks noGrp="1"/>
          </p:cNvSpPr>
          <p:nvPr>
            <p:ph type="dt" sz="half" idx="10"/>
          </p:nvPr>
        </p:nvSpPr>
        <p:spPr>
          <a:xfrm>
            <a:off x="1828800" y="6356350"/>
            <a:ext cx="2743200" cy="365125"/>
          </a:xfrm>
        </p:spPr>
        <p:txBody>
          <a:bodyPr/>
          <a:lstStyle/>
          <a:p>
            <a:fld id="{6381E5A1-95ED-3A4A-A323-3A18AE72353C}" type="datetimeFigureOut">
              <a:rPr lang="en-US" smtClean="0"/>
              <a:t>5/20/2026</a:t>
            </a:fld>
            <a:endParaRPr lang="en-US"/>
          </a:p>
        </p:txBody>
      </p:sp>
      <p:sp>
        <p:nvSpPr>
          <p:cNvPr id="5" name="Footer Placeholder 4">
            <a:extLst>
              <a:ext uri="{FF2B5EF4-FFF2-40B4-BE49-F238E27FC236}">
                <a16:creationId xmlns:a16="http://schemas.microsoft.com/office/drawing/2014/main" id="{B717F6BA-561F-580C-3F97-8A62CFFB6CAF}"/>
              </a:ext>
            </a:extLst>
          </p:cNvPr>
          <p:cNvSpPr>
            <a:spLocks noGrp="1"/>
          </p:cNvSpPr>
          <p:nvPr>
            <p:ph type="ftr" sz="quarter" idx="11"/>
          </p:nvPr>
        </p:nvSpPr>
        <p:spPr>
          <a:xfrm>
            <a:off x="4614333"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1372E381-991E-505B-F151-97C6FD5A0DB3}"/>
              </a:ext>
            </a:extLst>
          </p:cNvPr>
          <p:cNvSpPr>
            <a:spLocks noGrp="1"/>
          </p:cNvSpPr>
          <p:nvPr>
            <p:ph type="sldNum" sz="quarter" idx="12"/>
          </p:nvPr>
        </p:nvSpPr>
        <p:spPr/>
        <p:txBody>
          <a:bodyPr/>
          <a:lstStyle/>
          <a:p>
            <a:fld id="{FA3C55D0-CC36-2644-8562-B614F7EACBAF}" type="slidenum">
              <a:rPr lang="en-US" smtClean="0"/>
              <a:t>‹#›</a:t>
            </a:fld>
            <a:endParaRPr lang="en-US"/>
          </a:p>
        </p:txBody>
      </p:sp>
    </p:spTree>
    <p:extLst>
      <p:ext uri="{BB962C8B-B14F-4D97-AF65-F5344CB8AC3E}">
        <p14:creationId xmlns:p14="http://schemas.microsoft.com/office/powerpoint/2010/main" val="234657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80A67C-603E-9253-CD52-9FBCAF713F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D06898B-0845-1C10-CBCC-BC7B772B0336}"/>
              </a:ext>
            </a:extLst>
          </p:cNvPr>
          <p:cNvSpPr>
            <a:spLocks noGrp="1"/>
          </p:cNvSpPr>
          <p:nvPr>
            <p:ph type="ctrTitle"/>
          </p:nvPr>
        </p:nvSpPr>
        <p:spPr>
          <a:xfrm>
            <a:off x="2345266"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884BB50E-8F9D-1941-F0F9-92E16957ABC9}"/>
              </a:ext>
            </a:extLst>
          </p:cNvPr>
          <p:cNvSpPr>
            <a:spLocks noGrp="1"/>
          </p:cNvSpPr>
          <p:nvPr>
            <p:ph type="subTitle" idx="1"/>
          </p:nvPr>
        </p:nvSpPr>
        <p:spPr>
          <a:xfrm>
            <a:off x="2345266"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6ADF06-450C-0F88-3A3F-6CC9C91CDC98}"/>
              </a:ext>
            </a:extLst>
          </p:cNvPr>
          <p:cNvSpPr>
            <a:spLocks noGrp="1"/>
          </p:cNvSpPr>
          <p:nvPr>
            <p:ph type="dt" sz="half" idx="10"/>
          </p:nvPr>
        </p:nvSpPr>
        <p:spPr>
          <a:xfrm>
            <a:off x="1828800" y="6356350"/>
            <a:ext cx="2743200" cy="365125"/>
          </a:xfrm>
        </p:spPr>
        <p:txBody>
          <a:bodyPr/>
          <a:lstStyle/>
          <a:p>
            <a:fld id="{6381E5A1-95ED-3A4A-A323-3A18AE72353C}" type="datetimeFigureOut">
              <a:rPr lang="en-US" smtClean="0"/>
              <a:t>5/20/2026</a:t>
            </a:fld>
            <a:endParaRPr lang="en-US"/>
          </a:p>
        </p:txBody>
      </p:sp>
      <p:sp>
        <p:nvSpPr>
          <p:cNvPr id="5" name="Footer Placeholder 4">
            <a:extLst>
              <a:ext uri="{FF2B5EF4-FFF2-40B4-BE49-F238E27FC236}">
                <a16:creationId xmlns:a16="http://schemas.microsoft.com/office/drawing/2014/main" id="{B717F6BA-561F-580C-3F97-8A62CFFB6CAF}"/>
              </a:ext>
            </a:extLst>
          </p:cNvPr>
          <p:cNvSpPr>
            <a:spLocks noGrp="1"/>
          </p:cNvSpPr>
          <p:nvPr>
            <p:ph type="ftr" sz="quarter" idx="11"/>
          </p:nvPr>
        </p:nvSpPr>
        <p:spPr>
          <a:xfrm>
            <a:off x="4614333"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1372E381-991E-505B-F151-97C6FD5A0DB3}"/>
              </a:ext>
            </a:extLst>
          </p:cNvPr>
          <p:cNvSpPr>
            <a:spLocks noGrp="1"/>
          </p:cNvSpPr>
          <p:nvPr>
            <p:ph type="sldNum" sz="quarter" idx="12"/>
          </p:nvPr>
        </p:nvSpPr>
        <p:spPr/>
        <p:txBody>
          <a:bodyPr/>
          <a:lstStyle/>
          <a:p>
            <a:fld id="{FA3C55D0-CC36-2644-8562-B614F7EACBAF}" type="slidenum">
              <a:rPr lang="en-US" smtClean="0"/>
              <a:t>‹#›</a:t>
            </a:fld>
            <a:endParaRPr lang="en-US"/>
          </a:p>
        </p:txBody>
      </p:sp>
    </p:spTree>
    <p:extLst>
      <p:ext uri="{BB962C8B-B14F-4D97-AF65-F5344CB8AC3E}">
        <p14:creationId xmlns:p14="http://schemas.microsoft.com/office/powerpoint/2010/main" val="272052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7C4866-E59F-FE7D-E816-95D630194081}"/>
              </a:ext>
            </a:extLst>
          </p:cNvPr>
          <p:cNvPicPr>
            <a:picLocks noChangeAspect="1"/>
          </p:cNvPicPr>
          <p:nvPr userDrawn="1"/>
        </p:nvPicPr>
        <p:blipFill>
          <a:blip r:embed="rId2"/>
          <a:stretch>
            <a:fillRect/>
          </a:stretch>
        </p:blipFill>
        <p:spPr>
          <a:xfrm>
            <a:off x="0" y="-7143"/>
            <a:ext cx="12192000" cy="6858000"/>
          </a:xfrm>
          <a:prstGeom prst="rect">
            <a:avLst/>
          </a:prstGeom>
        </p:spPr>
      </p:pic>
      <p:sp>
        <p:nvSpPr>
          <p:cNvPr id="2" name="Title 1">
            <a:extLst>
              <a:ext uri="{FF2B5EF4-FFF2-40B4-BE49-F238E27FC236}">
                <a16:creationId xmlns:a16="http://schemas.microsoft.com/office/drawing/2014/main" id="{E5EDBE06-7567-F4B2-A2CF-6415B1FE8D6F}"/>
              </a:ext>
            </a:extLst>
          </p:cNvPr>
          <p:cNvSpPr>
            <a:spLocks noGrp="1"/>
          </p:cNvSpPr>
          <p:nvPr>
            <p:ph type="title"/>
          </p:nvPr>
        </p:nvSpPr>
        <p:spPr>
          <a:xfrm>
            <a:off x="2015066" y="365125"/>
            <a:ext cx="9939868" cy="1325563"/>
          </a:xfrm>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4C410E6B-732D-1202-76DA-A5CBAC95CCF0}"/>
              </a:ext>
            </a:extLst>
          </p:cNvPr>
          <p:cNvSpPr>
            <a:spLocks noGrp="1"/>
          </p:cNvSpPr>
          <p:nvPr>
            <p:ph idx="1"/>
          </p:nvPr>
        </p:nvSpPr>
        <p:spPr>
          <a:xfrm>
            <a:off x="2015066" y="1825625"/>
            <a:ext cx="993986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685CE-20C4-20A2-D0FF-F6175A7D99BF}"/>
              </a:ext>
            </a:extLst>
          </p:cNvPr>
          <p:cNvSpPr>
            <a:spLocks noGrp="1"/>
          </p:cNvSpPr>
          <p:nvPr>
            <p:ph type="dt" sz="half" idx="10"/>
          </p:nvPr>
        </p:nvSpPr>
        <p:spPr/>
        <p:txBody>
          <a:bodyPr/>
          <a:lstStyle/>
          <a:p>
            <a:fld id="{6381E5A1-95ED-3A4A-A323-3A18AE72353C}" type="datetimeFigureOut">
              <a:rPr lang="en-US" smtClean="0"/>
              <a:t>5/20/2026</a:t>
            </a:fld>
            <a:endParaRPr lang="en-US"/>
          </a:p>
        </p:txBody>
      </p:sp>
      <p:sp>
        <p:nvSpPr>
          <p:cNvPr id="5" name="Footer Placeholder 4">
            <a:extLst>
              <a:ext uri="{FF2B5EF4-FFF2-40B4-BE49-F238E27FC236}">
                <a16:creationId xmlns:a16="http://schemas.microsoft.com/office/drawing/2014/main" id="{2815D1BB-31EB-C00B-EDFE-D2109AFC5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9DC4A-D706-9CAB-9365-CD13DC66C1A7}"/>
              </a:ext>
            </a:extLst>
          </p:cNvPr>
          <p:cNvSpPr>
            <a:spLocks noGrp="1"/>
          </p:cNvSpPr>
          <p:nvPr>
            <p:ph type="sldNum" sz="quarter" idx="12"/>
          </p:nvPr>
        </p:nvSpPr>
        <p:spPr/>
        <p:txBody>
          <a:bodyPr/>
          <a:lstStyle/>
          <a:p>
            <a:fld id="{FA3C55D0-CC36-2644-8562-B614F7EACBAF}" type="slidenum">
              <a:rPr lang="en-US" smtClean="0"/>
              <a:t>‹#›</a:t>
            </a:fld>
            <a:endParaRPr lang="en-US"/>
          </a:p>
        </p:txBody>
      </p:sp>
    </p:spTree>
    <p:extLst>
      <p:ext uri="{BB962C8B-B14F-4D97-AF65-F5344CB8AC3E}">
        <p14:creationId xmlns:p14="http://schemas.microsoft.com/office/powerpoint/2010/main" val="1827929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E74B55-0B8B-CD81-4FFA-CD49C0E50B2E}"/>
              </a:ext>
            </a:extLst>
          </p:cNvPr>
          <p:cNvSpPr>
            <a:spLocks noGrp="1"/>
          </p:cNvSpPr>
          <p:nvPr>
            <p:ph type="title"/>
          </p:nvPr>
        </p:nvSpPr>
        <p:spPr>
          <a:xfrm>
            <a:off x="2015066"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13D081-F38D-2876-785E-C713AD13F42C}"/>
              </a:ext>
            </a:extLst>
          </p:cNvPr>
          <p:cNvSpPr>
            <a:spLocks noGrp="1"/>
          </p:cNvSpPr>
          <p:nvPr>
            <p:ph type="body" idx="1"/>
          </p:nvPr>
        </p:nvSpPr>
        <p:spPr>
          <a:xfrm>
            <a:off x="201506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8B392-CE3D-E55E-2F05-AF902D483DEA}"/>
              </a:ext>
            </a:extLst>
          </p:cNvPr>
          <p:cNvSpPr>
            <a:spLocks noGrp="1"/>
          </p:cNvSpPr>
          <p:nvPr>
            <p:ph type="dt" sz="half" idx="2"/>
          </p:nvPr>
        </p:nvSpPr>
        <p:spPr>
          <a:xfrm>
            <a:off x="2015066" y="6356350"/>
            <a:ext cx="242711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1E5A1-95ED-3A4A-A323-3A18AE72353C}" type="datetimeFigureOut">
              <a:rPr lang="en-US" smtClean="0"/>
              <a:t>5/20/2026</a:t>
            </a:fld>
            <a:endParaRPr lang="en-US"/>
          </a:p>
        </p:txBody>
      </p:sp>
      <p:sp>
        <p:nvSpPr>
          <p:cNvPr id="5" name="Footer Placeholder 4">
            <a:extLst>
              <a:ext uri="{FF2B5EF4-FFF2-40B4-BE49-F238E27FC236}">
                <a16:creationId xmlns:a16="http://schemas.microsoft.com/office/drawing/2014/main" id="{E1C99DD4-A408-0817-123B-E1037E20EB51}"/>
              </a:ext>
            </a:extLst>
          </p:cNvPr>
          <p:cNvSpPr>
            <a:spLocks noGrp="1"/>
          </p:cNvSpPr>
          <p:nvPr>
            <p:ph type="ftr" sz="quarter" idx="3"/>
          </p:nvPr>
        </p:nvSpPr>
        <p:spPr>
          <a:xfrm>
            <a:off x="4926189" y="6356350"/>
            <a:ext cx="364066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CC78238-BAE6-057B-B0EB-D26ECF57F95F}"/>
              </a:ext>
            </a:extLst>
          </p:cNvPr>
          <p:cNvSpPr>
            <a:spLocks noGrp="1"/>
          </p:cNvSpPr>
          <p:nvPr>
            <p:ph type="sldNum" sz="quarter" idx="4"/>
          </p:nvPr>
        </p:nvSpPr>
        <p:spPr>
          <a:xfrm>
            <a:off x="921173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C55D0-CC36-2644-8562-B614F7EACBAF}" type="slidenum">
              <a:rPr lang="en-US" smtClean="0"/>
              <a:t>‹#›</a:t>
            </a:fld>
            <a:endParaRPr lang="en-US"/>
          </a:p>
        </p:txBody>
      </p:sp>
    </p:spTree>
    <p:extLst>
      <p:ext uri="{BB962C8B-B14F-4D97-AF65-F5344CB8AC3E}">
        <p14:creationId xmlns:p14="http://schemas.microsoft.com/office/powerpoint/2010/main" val="29426991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50AF0-7741-3519-0374-E8B0EEE2A101}"/>
              </a:ext>
            </a:extLst>
          </p:cNvPr>
          <p:cNvSpPr>
            <a:spLocks noGrp="1"/>
          </p:cNvSpPr>
          <p:nvPr>
            <p:ph type="ctrTitle"/>
          </p:nvPr>
        </p:nvSpPr>
        <p:spPr>
          <a:xfrm>
            <a:off x="2345266" y="1303432"/>
            <a:ext cx="4254710" cy="2387600"/>
          </a:xfrm>
        </p:spPr>
        <p:txBody>
          <a:bodyPr>
            <a:normAutofit/>
          </a:bodyPr>
          <a:lstStyle/>
          <a:p>
            <a:pPr algn="l"/>
            <a:r>
              <a:rPr lang="en-US" b="1">
                <a:solidFill>
                  <a:srgbClr val="3577C1"/>
                </a:solidFill>
              </a:rPr>
              <a:t>Choose </a:t>
            </a:r>
            <a:br>
              <a:rPr lang="en-US" b="1">
                <a:solidFill>
                  <a:srgbClr val="3577C1"/>
                </a:solidFill>
              </a:rPr>
            </a:br>
            <a:r>
              <a:rPr lang="en-US" b="1">
                <a:solidFill>
                  <a:srgbClr val="3577C1"/>
                </a:solidFill>
              </a:rPr>
              <a:t>Respiratory </a:t>
            </a:r>
            <a:br>
              <a:rPr lang="en-US" b="1">
                <a:solidFill>
                  <a:srgbClr val="3577C1"/>
                </a:solidFill>
              </a:rPr>
            </a:br>
            <a:r>
              <a:rPr lang="en-US" b="1">
                <a:solidFill>
                  <a:srgbClr val="3577C1"/>
                </a:solidFill>
              </a:rPr>
              <a:t>Therapy</a:t>
            </a:r>
            <a:endParaRPr lang="en-US" b="1" dirty="0">
              <a:solidFill>
                <a:srgbClr val="3577C1"/>
              </a:solidFill>
            </a:endParaRPr>
          </a:p>
        </p:txBody>
      </p:sp>
      <p:sp>
        <p:nvSpPr>
          <p:cNvPr id="3" name="Subtitle 2">
            <a:extLst>
              <a:ext uri="{FF2B5EF4-FFF2-40B4-BE49-F238E27FC236}">
                <a16:creationId xmlns:a16="http://schemas.microsoft.com/office/drawing/2014/main" id="{9896C9D8-F0FE-6031-C9CA-4E161B06609A}"/>
              </a:ext>
            </a:extLst>
          </p:cNvPr>
          <p:cNvSpPr>
            <a:spLocks noGrp="1"/>
          </p:cNvSpPr>
          <p:nvPr>
            <p:ph type="subTitle" idx="1"/>
          </p:nvPr>
        </p:nvSpPr>
        <p:spPr>
          <a:xfrm>
            <a:off x="2345266" y="4032306"/>
            <a:ext cx="4661839" cy="1655762"/>
          </a:xfrm>
        </p:spPr>
        <p:txBody>
          <a:bodyPr/>
          <a:lstStyle/>
          <a:p>
            <a:pPr algn="l"/>
            <a:r>
              <a:rPr lang="en-US">
                <a:solidFill>
                  <a:srgbClr val="3577C1"/>
                </a:solidFill>
              </a:rPr>
              <a:t>Make a lasting</a:t>
            </a:r>
          </a:p>
          <a:p>
            <a:pPr algn="l"/>
            <a:r>
              <a:rPr lang="en-US">
                <a:solidFill>
                  <a:srgbClr val="3577C1"/>
                </a:solidFill>
              </a:rPr>
              <a:t>and meaningful difference</a:t>
            </a:r>
          </a:p>
          <a:p>
            <a:pPr algn="l"/>
            <a:r>
              <a:rPr lang="en-US">
                <a:solidFill>
                  <a:srgbClr val="3577C1"/>
                </a:solidFill>
              </a:rPr>
              <a:t>in the lives of others.</a:t>
            </a:r>
            <a:endParaRPr lang="en-US" dirty="0">
              <a:solidFill>
                <a:srgbClr val="3577C1"/>
              </a:solidFill>
            </a:endParaRPr>
          </a:p>
        </p:txBody>
      </p:sp>
      <p:pic>
        <p:nvPicPr>
          <p:cNvPr id="9" name="Picture 8" descr="Stethoscope on green background">
            <a:extLst>
              <a:ext uri="{FF2B5EF4-FFF2-40B4-BE49-F238E27FC236}">
                <a16:creationId xmlns:a16="http://schemas.microsoft.com/office/drawing/2014/main" id="{1C60B65A-B101-ED2C-F108-98E1D42A7EB6}"/>
              </a:ext>
            </a:extLst>
          </p:cNvPr>
          <p:cNvPicPr>
            <a:picLocks noChangeAspect="1"/>
          </p:cNvPicPr>
          <p:nvPr/>
        </p:nvPicPr>
        <p:blipFill rotWithShape="1">
          <a:blip r:embed="rId2"/>
          <a:srcRect r="4718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2844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elay 4">
            <a:extLst>
              <a:ext uri="{FF2B5EF4-FFF2-40B4-BE49-F238E27FC236}">
                <a16:creationId xmlns:a16="http://schemas.microsoft.com/office/drawing/2014/main" id="{D6032D2B-A373-95F0-D87B-D12308CD614D}"/>
              </a:ext>
            </a:extLst>
          </p:cNvPr>
          <p:cNvSpPr/>
          <p:nvPr/>
        </p:nvSpPr>
        <p:spPr>
          <a:xfrm>
            <a:off x="1713652" y="-1191783"/>
            <a:ext cx="4193339" cy="9403491"/>
          </a:xfrm>
          <a:prstGeom prst="flowChartDelay">
            <a:avLst/>
          </a:prstGeom>
          <a:solidFill>
            <a:srgbClr val="2F9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2970EB-038E-9F66-1389-A4878564E629}"/>
              </a:ext>
            </a:extLst>
          </p:cNvPr>
          <p:cNvSpPr>
            <a:spLocks noGrp="1"/>
          </p:cNvSpPr>
          <p:nvPr>
            <p:ph type="ctrTitle"/>
          </p:nvPr>
        </p:nvSpPr>
        <p:spPr>
          <a:xfrm>
            <a:off x="1890794" y="1989192"/>
            <a:ext cx="3859078" cy="3041542"/>
          </a:xfrm>
        </p:spPr>
        <p:txBody>
          <a:bodyPr anchor="ctr" anchorCtr="0">
            <a:noAutofit/>
          </a:bodyPr>
          <a:lstStyle/>
          <a:p>
            <a:r>
              <a:rPr lang="en-US" sz="3600" b="1" dirty="0">
                <a:solidFill>
                  <a:schemeClr val="bg1"/>
                </a:solidFill>
                <a:latin typeface="Arial" panose="020B0604020202020204" pitchFamily="34" charset="0"/>
                <a:cs typeface="Arial" panose="020B0604020202020204" pitchFamily="34" charset="0"/>
              </a:rPr>
              <a:t>WHAT IS RESPIRATORY THERAPY?</a:t>
            </a:r>
          </a:p>
        </p:txBody>
      </p:sp>
      <p:sp>
        <p:nvSpPr>
          <p:cNvPr id="3" name="Content Placeholder 2">
            <a:extLst>
              <a:ext uri="{FF2B5EF4-FFF2-40B4-BE49-F238E27FC236}">
                <a16:creationId xmlns:a16="http://schemas.microsoft.com/office/drawing/2014/main" id="{1B76F551-EBC2-D922-2B2B-37D116D8721E}"/>
              </a:ext>
            </a:extLst>
          </p:cNvPr>
          <p:cNvSpPr>
            <a:spLocks noGrp="1"/>
          </p:cNvSpPr>
          <p:nvPr>
            <p:ph type="subTitle" idx="1"/>
          </p:nvPr>
        </p:nvSpPr>
        <p:spPr>
          <a:xfrm>
            <a:off x="6456092" y="1989192"/>
            <a:ext cx="4966160" cy="3041542"/>
          </a:xfrm>
        </p:spPr>
        <p:txBody>
          <a:bodyPr anchor="ctr" anchorCtr="0">
            <a:noAutofit/>
          </a:bodyPr>
          <a:lstStyle/>
          <a:p>
            <a:pPr marL="0" indent="0">
              <a:buNone/>
            </a:pPr>
            <a:r>
              <a:rPr lang="en-US" dirty="0">
                <a:solidFill>
                  <a:srgbClr val="3577C1"/>
                </a:solidFill>
                <a:effectLst/>
                <a:latin typeface="Arial" panose="020B0604020202020204" pitchFamily="34" charset="0"/>
                <a:cs typeface="Arial" panose="020B0604020202020204" pitchFamily="34" charset="0"/>
              </a:rPr>
              <a:t>Respiratory Therapy is a specialized health care field where practitioners are trained in pulmonary medicine in order to work therapeutically with people suffering from pulmonary disease.</a:t>
            </a:r>
          </a:p>
        </p:txBody>
      </p:sp>
    </p:spTree>
    <p:extLst>
      <p:ext uri="{BB962C8B-B14F-4D97-AF65-F5344CB8AC3E}">
        <p14:creationId xmlns:p14="http://schemas.microsoft.com/office/powerpoint/2010/main" val="150447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A68C-C2EE-4C8D-B52C-CEFBA0AA7AB1}"/>
              </a:ext>
            </a:extLst>
          </p:cNvPr>
          <p:cNvSpPr>
            <a:spLocks noGrp="1"/>
          </p:cNvSpPr>
          <p:nvPr>
            <p:ph type="title"/>
          </p:nvPr>
        </p:nvSpPr>
        <p:spPr/>
        <p:txBody>
          <a:bodyPr/>
          <a:lstStyle/>
          <a:p>
            <a:r>
              <a:rPr lang="en-US" b="1" dirty="0">
                <a:solidFill>
                  <a:srgbClr val="3577C1"/>
                </a:solidFill>
              </a:rPr>
              <a:t>A day in the life of an RT might include:</a:t>
            </a:r>
          </a:p>
        </p:txBody>
      </p:sp>
      <p:sp>
        <p:nvSpPr>
          <p:cNvPr id="3" name="Content Placeholder 2">
            <a:extLst>
              <a:ext uri="{FF2B5EF4-FFF2-40B4-BE49-F238E27FC236}">
                <a16:creationId xmlns:a16="http://schemas.microsoft.com/office/drawing/2014/main" id="{FCF219BA-727F-E306-2D44-343B0ECA07F4}"/>
              </a:ext>
            </a:extLst>
          </p:cNvPr>
          <p:cNvSpPr>
            <a:spLocks noGrp="1"/>
          </p:cNvSpPr>
          <p:nvPr>
            <p:ph idx="1"/>
          </p:nvPr>
        </p:nvSpPr>
        <p:spPr/>
        <p:txBody>
          <a:bodyPr>
            <a:normAutofit/>
          </a:bodyPr>
          <a:lstStyle/>
          <a:p>
            <a:r>
              <a:rPr lang="en-US" dirty="0">
                <a:solidFill>
                  <a:srgbClr val="2F97AC"/>
                </a:solidFill>
              </a:rPr>
              <a:t>Assessing patients and recommending treatment modalities</a:t>
            </a:r>
          </a:p>
          <a:p>
            <a:r>
              <a:rPr lang="en-US" dirty="0">
                <a:solidFill>
                  <a:srgbClr val="2F97AC"/>
                </a:solidFill>
              </a:rPr>
              <a:t>Interviewing patients and doing chest physical exams.</a:t>
            </a:r>
          </a:p>
          <a:p>
            <a:r>
              <a:rPr lang="en-US" dirty="0">
                <a:solidFill>
                  <a:srgbClr val="2F97AC"/>
                </a:solidFill>
              </a:rPr>
              <a:t>Consulting with physicians to recommend a change in therapy.</a:t>
            </a:r>
          </a:p>
          <a:p>
            <a:r>
              <a:rPr lang="en-US" dirty="0">
                <a:solidFill>
                  <a:srgbClr val="2F97AC"/>
                </a:solidFill>
              </a:rPr>
              <a:t>Analyzing breath sounds, measuring vital signs, and drawing arterial blood.</a:t>
            </a:r>
          </a:p>
          <a:p>
            <a:r>
              <a:rPr lang="en-US" dirty="0">
                <a:solidFill>
                  <a:srgbClr val="2F97AC"/>
                </a:solidFill>
              </a:rPr>
              <a:t>Managing ventilators and artificial airway devices.</a:t>
            </a:r>
          </a:p>
          <a:p>
            <a:r>
              <a:rPr lang="en-US" dirty="0">
                <a:solidFill>
                  <a:srgbClr val="2F97AC"/>
                </a:solidFill>
              </a:rPr>
              <a:t>Responding to Code Blue or other urgent calls for care.</a:t>
            </a:r>
          </a:p>
          <a:p>
            <a:r>
              <a:rPr lang="en-US" dirty="0">
                <a:solidFill>
                  <a:srgbClr val="2F97AC"/>
                </a:solidFill>
              </a:rPr>
              <a:t>Educating patients and families about lung disease.</a:t>
            </a:r>
          </a:p>
        </p:txBody>
      </p:sp>
    </p:spTree>
    <p:extLst>
      <p:ext uri="{BB962C8B-B14F-4D97-AF65-F5344CB8AC3E}">
        <p14:creationId xmlns:p14="http://schemas.microsoft.com/office/powerpoint/2010/main" val="4099727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8C0B-BC95-0238-5D08-3C7C6CDFEA33}"/>
              </a:ext>
            </a:extLst>
          </p:cNvPr>
          <p:cNvSpPr>
            <a:spLocks noGrp="1"/>
          </p:cNvSpPr>
          <p:nvPr>
            <p:ph type="ctrTitle"/>
          </p:nvPr>
        </p:nvSpPr>
        <p:spPr>
          <a:xfrm>
            <a:off x="2345266" y="0"/>
            <a:ext cx="9144000" cy="1391478"/>
          </a:xfrm>
        </p:spPr>
        <p:txBody>
          <a:bodyPr/>
          <a:lstStyle/>
          <a:p>
            <a:pPr algn="ctr"/>
            <a:r>
              <a:rPr lang="en-US" b="1" dirty="0">
                <a:solidFill>
                  <a:srgbClr val="3577C1"/>
                </a:solidFill>
              </a:rPr>
              <a:t>So, where do RTs work?</a:t>
            </a:r>
          </a:p>
        </p:txBody>
      </p:sp>
      <p:graphicFrame>
        <p:nvGraphicFramePr>
          <p:cNvPr id="6" name="Content Placeholder 2">
            <a:extLst>
              <a:ext uri="{FF2B5EF4-FFF2-40B4-BE49-F238E27FC236}">
                <a16:creationId xmlns:a16="http://schemas.microsoft.com/office/drawing/2014/main" id="{72C7CCAD-547E-1BDC-B887-1FB2A45EA0F4}"/>
              </a:ext>
            </a:extLst>
          </p:cNvPr>
          <p:cNvGraphicFramePr>
            <a:graphicFrameLocks/>
          </p:cNvGraphicFramePr>
          <p:nvPr>
            <p:extLst>
              <p:ext uri="{D42A27DB-BD31-4B8C-83A1-F6EECF244321}">
                <p14:modId xmlns:p14="http://schemas.microsoft.com/office/powerpoint/2010/main" val="2110498034"/>
              </p:ext>
            </p:extLst>
          </p:nvPr>
        </p:nvGraphicFramePr>
        <p:xfrm>
          <a:off x="2337830" y="1690688"/>
          <a:ext cx="929434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6908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332E-1B36-0400-0611-17732A8E9CCA}"/>
              </a:ext>
            </a:extLst>
          </p:cNvPr>
          <p:cNvSpPr>
            <a:spLocks noGrp="1"/>
          </p:cNvSpPr>
          <p:nvPr>
            <p:ph type="title"/>
          </p:nvPr>
        </p:nvSpPr>
        <p:spPr>
          <a:xfrm>
            <a:off x="2015066" y="365125"/>
            <a:ext cx="5015929" cy="1325563"/>
          </a:xfrm>
        </p:spPr>
        <p:txBody>
          <a:bodyPr/>
          <a:lstStyle/>
          <a:p>
            <a:r>
              <a:rPr lang="en-US" b="1" dirty="0">
                <a:solidFill>
                  <a:srgbClr val="3577C1"/>
                </a:solidFill>
              </a:rPr>
              <a:t>RTs Provide Specialized Care</a:t>
            </a:r>
          </a:p>
        </p:txBody>
      </p:sp>
      <p:sp>
        <p:nvSpPr>
          <p:cNvPr id="3" name="Content Placeholder 2">
            <a:extLst>
              <a:ext uri="{FF2B5EF4-FFF2-40B4-BE49-F238E27FC236}">
                <a16:creationId xmlns:a16="http://schemas.microsoft.com/office/drawing/2014/main" id="{608DD0BA-025B-40EF-6683-634BD384064F}"/>
              </a:ext>
            </a:extLst>
          </p:cNvPr>
          <p:cNvSpPr>
            <a:spLocks noGrp="1"/>
          </p:cNvSpPr>
          <p:nvPr>
            <p:ph idx="1"/>
          </p:nvPr>
        </p:nvSpPr>
        <p:spPr>
          <a:xfrm>
            <a:off x="2015066" y="1949195"/>
            <a:ext cx="5015929" cy="4351338"/>
          </a:xfrm>
        </p:spPr>
        <p:txBody>
          <a:bodyPr>
            <a:normAutofit fontScale="85000" lnSpcReduction="20000"/>
          </a:bodyPr>
          <a:lstStyle/>
          <a:p>
            <a:r>
              <a:rPr lang="en-US" dirty="0">
                <a:solidFill>
                  <a:srgbClr val="2F97AC"/>
                </a:solidFill>
              </a:rPr>
              <a:t>Long-term care</a:t>
            </a:r>
          </a:p>
          <a:p>
            <a:r>
              <a:rPr lang="en-US" dirty="0">
                <a:solidFill>
                  <a:srgbClr val="2F97AC"/>
                </a:solidFill>
              </a:rPr>
              <a:t>Neonatal-pediatrics</a:t>
            </a:r>
          </a:p>
          <a:p>
            <a:r>
              <a:rPr lang="en-US" dirty="0">
                <a:solidFill>
                  <a:srgbClr val="2F97AC"/>
                </a:solidFill>
              </a:rPr>
              <a:t>Surface &amp; air transport</a:t>
            </a:r>
          </a:p>
          <a:p>
            <a:r>
              <a:rPr lang="en-US" dirty="0">
                <a:solidFill>
                  <a:srgbClr val="2F97AC"/>
                </a:solidFill>
              </a:rPr>
              <a:t>Pulmonary rehab</a:t>
            </a:r>
          </a:p>
          <a:p>
            <a:r>
              <a:rPr lang="en-US" dirty="0">
                <a:solidFill>
                  <a:srgbClr val="2F97AC"/>
                </a:solidFill>
              </a:rPr>
              <a:t>Polysomnography</a:t>
            </a:r>
          </a:p>
          <a:p>
            <a:r>
              <a:rPr lang="en-US" dirty="0">
                <a:solidFill>
                  <a:srgbClr val="2F97AC"/>
                </a:solidFill>
              </a:rPr>
              <a:t>Education</a:t>
            </a:r>
          </a:p>
          <a:p>
            <a:r>
              <a:rPr lang="en-US" dirty="0">
                <a:solidFill>
                  <a:srgbClr val="2F97AC"/>
                </a:solidFill>
              </a:rPr>
              <a:t>Critical care</a:t>
            </a:r>
          </a:p>
          <a:p>
            <a:r>
              <a:rPr lang="en-US" dirty="0">
                <a:solidFill>
                  <a:srgbClr val="2F97AC"/>
                </a:solidFill>
              </a:rPr>
              <a:t>Case management</a:t>
            </a:r>
          </a:p>
          <a:p>
            <a:r>
              <a:rPr lang="en-US" dirty="0">
                <a:solidFill>
                  <a:srgbClr val="2F97AC"/>
                </a:solidFill>
              </a:rPr>
              <a:t>Home care</a:t>
            </a:r>
          </a:p>
          <a:p>
            <a:r>
              <a:rPr lang="en-US" dirty="0">
                <a:solidFill>
                  <a:srgbClr val="2F97AC"/>
                </a:solidFill>
              </a:rPr>
              <a:t>Pulmonary diagnostics</a:t>
            </a:r>
          </a:p>
          <a:p>
            <a:r>
              <a:rPr lang="en-US" dirty="0">
                <a:solidFill>
                  <a:srgbClr val="2F97AC"/>
                </a:solidFill>
              </a:rPr>
              <a:t>Management</a:t>
            </a:r>
            <a:endParaRPr lang="en-US" b="1" i="0" dirty="0">
              <a:solidFill>
                <a:srgbClr val="2F97AC"/>
              </a:solidFill>
              <a:effectLst/>
              <a:latin typeface="Montserrat" panose="00000500000000000000" pitchFamily="2" charset="0"/>
            </a:endParaRPr>
          </a:p>
        </p:txBody>
      </p:sp>
      <p:pic>
        <p:nvPicPr>
          <p:cNvPr id="8" name="Picture 2" descr="Specialized Care - Be An RT">
            <a:extLst>
              <a:ext uri="{FF2B5EF4-FFF2-40B4-BE49-F238E27FC236}">
                <a16:creationId xmlns:a16="http://schemas.microsoft.com/office/drawing/2014/main" id="{4F682B41-5913-FB7E-AC5A-5426000F42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3"/>
          <a:stretch/>
        </p:blipFill>
        <p:spPr bwMode="auto">
          <a:xfrm>
            <a:off x="6737546"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50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E61F-2058-A7E7-A56E-9AF7DBB8CEDB}"/>
              </a:ext>
            </a:extLst>
          </p:cNvPr>
          <p:cNvSpPr>
            <a:spLocks noGrp="1"/>
          </p:cNvSpPr>
          <p:nvPr>
            <p:ph type="ctrTitle"/>
          </p:nvPr>
        </p:nvSpPr>
        <p:spPr>
          <a:xfrm>
            <a:off x="2345266" y="0"/>
            <a:ext cx="9144000" cy="1378226"/>
          </a:xfrm>
        </p:spPr>
        <p:txBody>
          <a:bodyPr/>
          <a:lstStyle/>
          <a:p>
            <a:pPr algn="ctr"/>
            <a:r>
              <a:rPr lang="en-US" b="1" dirty="0">
                <a:solidFill>
                  <a:srgbClr val="3577C1"/>
                </a:solidFill>
              </a:rPr>
              <a:t>How do I become an RT?</a:t>
            </a:r>
          </a:p>
        </p:txBody>
      </p:sp>
      <p:sp>
        <p:nvSpPr>
          <p:cNvPr id="8" name="TextBox 7">
            <a:extLst>
              <a:ext uri="{FF2B5EF4-FFF2-40B4-BE49-F238E27FC236}">
                <a16:creationId xmlns:a16="http://schemas.microsoft.com/office/drawing/2014/main" id="{DB70ADE8-46D9-0EAC-E1CC-0758E2E2C7A6}"/>
              </a:ext>
            </a:extLst>
          </p:cNvPr>
          <p:cNvSpPr txBox="1"/>
          <p:nvPr/>
        </p:nvSpPr>
        <p:spPr>
          <a:xfrm>
            <a:off x="2172500" y="5604669"/>
            <a:ext cx="9624999" cy="769441"/>
          </a:xfrm>
          <a:prstGeom prst="rect">
            <a:avLst/>
          </a:prstGeom>
          <a:noFill/>
        </p:spPr>
        <p:txBody>
          <a:bodyPr wrap="square" rtlCol="0">
            <a:spAutoFit/>
          </a:bodyPr>
          <a:lstStyle/>
          <a:p>
            <a:pPr algn="ctr"/>
            <a:r>
              <a:rPr lang="en-US" sz="2200" b="1" dirty="0">
                <a:solidFill>
                  <a:srgbClr val="3577C1"/>
                </a:solidFill>
              </a:rPr>
              <a:t>Visit be-an-rt.org for more information </a:t>
            </a:r>
            <a:br>
              <a:rPr lang="en-US" sz="2200" b="1" dirty="0">
                <a:solidFill>
                  <a:srgbClr val="3577C1"/>
                </a:solidFill>
              </a:rPr>
            </a:br>
            <a:r>
              <a:rPr lang="en-US" sz="2200" b="1" dirty="0">
                <a:solidFill>
                  <a:srgbClr val="3577C1"/>
                </a:solidFill>
              </a:rPr>
              <a:t>about the profession and tools for finding your path.</a:t>
            </a:r>
          </a:p>
        </p:txBody>
      </p:sp>
      <p:graphicFrame>
        <p:nvGraphicFramePr>
          <p:cNvPr id="5" name="Content Placeholder 2">
            <a:extLst>
              <a:ext uri="{FF2B5EF4-FFF2-40B4-BE49-F238E27FC236}">
                <a16:creationId xmlns:a16="http://schemas.microsoft.com/office/drawing/2014/main" id="{8AB29728-7BDA-1121-832F-5B3B665DAA98}"/>
              </a:ext>
            </a:extLst>
          </p:cNvPr>
          <p:cNvGraphicFramePr>
            <a:graphicFrameLocks/>
          </p:cNvGraphicFramePr>
          <p:nvPr>
            <p:extLst>
              <p:ext uri="{D42A27DB-BD31-4B8C-83A1-F6EECF244321}">
                <p14:modId xmlns:p14="http://schemas.microsoft.com/office/powerpoint/2010/main" val="1242170929"/>
              </p:ext>
            </p:extLst>
          </p:nvPr>
        </p:nvGraphicFramePr>
        <p:xfrm>
          <a:off x="1727199"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2017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8D5D-F0ED-79C9-9E75-1849832A97EF}"/>
              </a:ext>
            </a:extLst>
          </p:cNvPr>
          <p:cNvSpPr>
            <a:spLocks noGrp="1"/>
          </p:cNvSpPr>
          <p:nvPr>
            <p:ph type="title"/>
          </p:nvPr>
        </p:nvSpPr>
        <p:spPr/>
        <p:txBody>
          <a:bodyPr/>
          <a:lstStyle/>
          <a:p>
            <a:endParaRPr lang="en-US"/>
          </a:p>
        </p:txBody>
      </p:sp>
      <p:pic>
        <p:nvPicPr>
          <p:cNvPr id="4" name="MGA Video">
            <a:hlinkClick r:id="" action="ppaction://media"/>
            <a:extLst>
              <a:ext uri="{FF2B5EF4-FFF2-40B4-BE49-F238E27FC236}">
                <a16:creationId xmlns:a16="http://schemas.microsoft.com/office/drawing/2014/main" id="{E23C50B6-DCD7-4F69-45C6-4D62AA89AD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36881" y="278674"/>
            <a:ext cx="10215782" cy="5898289"/>
          </a:xfrm>
        </p:spPr>
      </p:pic>
    </p:spTree>
    <p:extLst>
      <p:ext uri="{BB962C8B-B14F-4D97-AF65-F5344CB8AC3E}">
        <p14:creationId xmlns:p14="http://schemas.microsoft.com/office/powerpoint/2010/main" val="21764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AARC Brand Palette">
      <a:dk1>
        <a:srgbClr val="010541"/>
      </a:dk1>
      <a:lt1>
        <a:srgbClr val="FFFFFF"/>
      </a:lt1>
      <a:dk2>
        <a:srgbClr val="2D62FB"/>
      </a:dk2>
      <a:lt2>
        <a:srgbClr val="DDFBF7"/>
      </a:lt2>
      <a:accent1>
        <a:srgbClr val="A533F5"/>
      </a:accent1>
      <a:accent2>
        <a:srgbClr val="FC3DFA"/>
      </a:accent2>
      <a:accent3>
        <a:srgbClr val="5333F6"/>
      </a:accent3>
      <a:accent4>
        <a:srgbClr val="DAACFA"/>
      </a:accent4>
      <a:accent5>
        <a:srgbClr val="A6BFF7"/>
      </a:accent5>
      <a:accent6>
        <a:srgbClr val="ABF5EC"/>
      </a:accent6>
      <a:hlink>
        <a:srgbClr val="00DEBE"/>
      </a:hlink>
      <a:folHlink>
        <a:srgbClr val="9884F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2856211E61E4083303B7B6D70AA15" ma:contentTypeVersion="17" ma:contentTypeDescription="Create a new document." ma:contentTypeScope="" ma:versionID="f848f7b5483c3bc5b75fb553c2f354a6">
  <xsd:schema xmlns:xsd="http://www.w3.org/2001/XMLSchema" xmlns:xs="http://www.w3.org/2001/XMLSchema" xmlns:p="http://schemas.microsoft.com/office/2006/metadata/properties" xmlns:ns2="dbe627d8-4d35-448a-ba57-a4df4656cbe8" xmlns:ns3="b3a2786d-e795-49cf-9dba-dd154e2ea31e" targetNamespace="http://schemas.microsoft.com/office/2006/metadata/properties" ma:root="true" ma:fieldsID="11c72614e33acff308098ec470363810" ns2:_="" ns3:_="">
    <xsd:import namespace="dbe627d8-4d35-448a-ba57-a4df4656cbe8"/>
    <xsd:import namespace="b3a2786d-e795-49cf-9dba-dd154e2ea31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e627d8-4d35-448a-ba57-a4df4656cb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4c2eefb-2dfb-429b-ad3e-fd05d51439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a2786d-e795-49cf-9dba-dd154e2ea31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61d0b06-faf1-43f7-b860-250d6800758f}" ma:internalName="TaxCatchAll" ma:showField="CatchAllData" ma:web="b3a2786d-e795-49cf-9dba-dd154e2ea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e627d8-4d35-448a-ba57-a4df4656cbe8">
      <Terms xmlns="http://schemas.microsoft.com/office/infopath/2007/PartnerControls"/>
    </lcf76f155ced4ddcb4097134ff3c332f>
    <TaxCatchAll xmlns="b3a2786d-e795-49cf-9dba-dd154e2ea31e" xsi:nil="true"/>
  </documentManagement>
</p:properties>
</file>

<file path=customXml/itemProps1.xml><?xml version="1.0" encoding="utf-8"?>
<ds:datastoreItem xmlns:ds="http://schemas.openxmlformats.org/officeDocument/2006/customXml" ds:itemID="{A2CFBD2C-3B2F-44B7-A05E-7B148E3DBF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e627d8-4d35-448a-ba57-a4df4656cbe8"/>
    <ds:schemaRef ds:uri="b3a2786d-e795-49cf-9dba-dd154e2ea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39FF04-3376-41E7-8C66-F74A7042761D}">
  <ds:schemaRefs>
    <ds:schemaRef ds:uri="http://schemas.microsoft.com/sharepoint/v3/contenttype/forms"/>
  </ds:schemaRefs>
</ds:datastoreItem>
</file>

<file path=customXml/itemProps3.xml><?xml version="1.0" encoding="utf-8"?>
<ds:datastoreItem xmlns:ds="http://schemas.openxmlformats.org/officeDocument/2006/customXml" ds:itemID="{28E12C73-5E5E-498D-887B-FE92DCB153CD}">
  <ds:schemaRefs>
    <ds:schemaRef ds:uri="http://schemas.microsoft.com/office/2006/metadata/properties"/>
    <ds:schemaRef ds:uri="http://schemas.microsoft.com/office/infopath/2007/PartnerControls"/>
    <ds:schemaRef ds:uri="dbe627d8-4d35-448a-ba57-a4df4656cbe8"/>
    <ds:schemaRef ds:uri="b3a2786d-e795-49cf-9dba-dd154e2ea31e"/>
  </ds:schemaRefs>
</ds:datastoreItem>
</file>

<file path=docProps/app.xml><?xml version="1.0" encoding="utf-8"?>
<Properties xmlns="http://schemas.openxmlformats.org/officeDocument/2006/extended-properties" xmlns:vt="http://schemas.openxmlformats.org/officeDocument/2006/docPropsVTypes">
  <TotalTime>2745</TotalTime>
  <Words>2130</Words>
  <Application>Microsoft Office PowerPoint</Application>
  <PresentationFormat>Widescreen</PresentationFormat>
  <Paragraphs>138</Paragraphs>
  <Slides>7</Slides>
  <Notes>5</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Choose  Respiratory  Therapy</vt:lpstr>
      <vt:lpstr>WHAT IS RESPIRATORY THERAPY?</vt:lpstr>
      <vt:lpstr>A day in the life of an RT might include:</vt:lpstr>
      <vt:lpstr>So, where do RTs work?</vt:lpstr>
      <vt:lpstr>RTs Provide Specialized Care</vt:lpstr>
      <vt:lpstr>How do I become an 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Knotts</dc:creator>
  <cp:lastModifiedBy>Karen Moore</cp:lastModifiedBy>
  <cp:revision>12</cp:revision>
  <dcterms:created xsi:type="dcterms:W3CDTF">2022-10-12T17:30:59Z</dcterms:created>
  <dcterms:modified xsi:type="dcterms:W3CDTF">2026-05-20T21:16:23Z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0x010100FF32856211E61E4083303B7B6D70AA15</vt:lpwstr>
  </property>
</Properties>
</file>